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Canva Sans" panose="020B0503030501040103" pitchFamily="34" charset="0"/>
      <p:regular r:id="rId19"/>
    </p:embeddedFont>
    <p:embeddedFont>
      <p:font typeface="Canva Sans Bold" panose="020B0803030501040103" pitchFamily="34" charset="0"/>
      <p:regular r:id="rId20"/>
      <p:bold r:id="rId21"/>
    </p:embeddedFont>
    <p:embeddedFont>
      <p:font typeface="Nunito" pitchFamily="2" charset="77"/>
      <p:regular r:id="rId22"/>
      <p:bold r:id="rId23"/>
      <p:italic r:id="rId24"/>
      <p:boldItalic r:id="rId25"/>
    </p:embeddedFont>
    <p:embeddedFont>
      <p:font typeface="Nunito Bold" pitchFamily="2" charset="77"/>
      <p:regular r:id="rId26"/>
      <p:bold r:id="rId27"/>
    </p:embeddedFont>
    <p:embeddedFont>
      <p:font typeface="Nunito Bold Bold" pitchFamily="2" charset="77"/>
      <p:regular r:id="rId28"/>
      <p:bold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3" autoAdjust="0"/>
    <p:restoredTop sz="94626" autoAdjust="0"/>
  </p:normalViewPr>
  <p:slideViewPr>
    <p:cSldViewPr>
      <p:cViewPr varScale="1">
        <p:scale>
          <a:sx n="72" d="100"/>
          <a:sy n="72" d="100"/>
        </p:scale>
        <p:origin x="256" y="4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pn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7" Type="http://schemas.openxmlformats.org/officeDocument/2006/relationships/image" Target="../media/image38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United_States_Department_of_Health_and_Human_Services" TargetMode="External"/><Relationship Id="rId3" Type="http://schemas.openxmlformats.org/officeDocument/2006/relationships/image" Target="../media/image36.svg"/><Relationship Id="rId7" Type="http://schemas.openxmlformats.org/officeDocument/2006/relationships/hyperlink" Target="https://en.wikipedia.org/wiki/Federal_agencies_of_the_United_States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National_public_health_institutes" TargetMode="External"/><Relationship Id="rId5" Type="http://schemas.openxmlformats.org/officeDocument/2006/relationships/image" Target="../media/image4.svg"/><Relationship Id="rId10" Type="http://schemas.openxmlformats.org/officeDocument/2006/relationships/image" Target="../media/image38.svg"/><Relationship Id="rId4" Type="http://schemas.openxmlformats.org/officeDocument/2006/relationships/image" Target="../media/image3.png"/><Relationship Id="rId9" Type="http://schemas.openxmlformats.org/officeDocument/2006/relationships/image" Target="../media/image3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8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6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10.svg"/><Relationship Id="rId1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2.svg"/><Relationship Id="rId7" Type="http://schemas.openxmlformats.org/officeDocument/2006/relationships/image" Target="../media/image41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43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4.svg"/><Relationship Id="rId7" Type="http://schemas.openxmlformats.org/officeDocument/2006/relationships/image" Target="../media/image32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34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3" Type="http://schemas.openxmlformats.org/officeDocument/2006/relationships/image" Target="../media/image2.svg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5.svg"/><Relationship Id="rId4" Type="http://schemas.openxmlformats.org/officeDocument/2006/relationships/image" Target="../media/image44.png"/><Relationship Id="rId9" Type="http://schemas.openxmlformats.org/officeDocument/2006/relationships/image" Target="../media/image4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sv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svg"/><Relationship Id="rId7" Type="http://schemas.openxmlformats.org/officeDocument/2006/relationships/image" Target="../media/image2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2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svg"/><Relationship Id="rId7" Type="http://schemas.openxmlformats.org/officeDocument/2006/relationships/image" Target="../media/image4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Relationship Id="rId9" Type="http://schemas.openxmlformats.org/officeDocument/2006/relationships/image" Target="../media/image30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8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6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10.svg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8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6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10.svg"/><Relationship Id="rId1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8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6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10.svg"/><Relationship Id="rId1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4.svg"/><Relationship Id="rId7" Type="http://schemas.openxmlformats.org/officeDocument/2006/relationships/image" Target="../media/image32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3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534662" flipV="1">
            <a:off x="10637397" y="-6260415"/>
            <a:ext cx="11159046" cy="12081644"/>
          </a:xfrm>
          <a:custGeom>
            <a:avLst/>
            <a:gdLst/>
            <a:ahLst/>
            <a:cxnLst/>
            <a:rect l="l" t="t" r="r" b="b"/>
            <a:pathLst>
              <a:path w="11159046" h="12081644">
                <a:moveTo>
                  <a:pt x="0" y="12081645"/>
                </a:moveTo>
                <a:lnTo>
                  <a:pt x="11159046" y="12081645"/>
                </a:lnTo>
                <a:lnTo>
                  <a:pt x="11159046" y="0"/>
                </a:lnTo>
                <a:lnTo>
                  <a:pt x="0" y="0"/>
                </a:lnTo>
                <a:lnTo>
                  <a:pt x="0" y="1208164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477909">
            <a:off x="-5893489" y="2480644"/>
            <a:ext cx="13865152" cy="15011484"/>
          </a:xfrm>
          <a:custGeom>
            <a:avLst/>
            <a:gdLst/>
            <a:ahLst/>
            <a:cxnLst/>
            <a:rect l="l" t="t" r="r" b="b"/>
            <a:pathLst>
              <a:path w="13865152" h="15011484">
                <a:moveTo>
                  <a:pt x="0" y="0"/>
                </a:moveTo>
                <a:lnTo>
                  <a:pt x="13865152" y="0"/>
                </a:lnTo>
                <a:lnTo>
                  <a:pt x="13865152" y="15011484"/>
                </a:lnTo>
                <a:lnTo>
                  <a:pt x="0" y="150114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1324296">
            <a:off x="536087" y="3797131"/>
            <a:ext cx="2143032" cy="1971589"/>
          </a:xfrm>
          <a:custGeom>
            <a:avLst/>
            <a:gdLst/>
            <a:ahLst/>
            <a:cxnLst/>
            <a:rect l="l" t="t" r="r" b="b"/>
            <a:pathLst>
              <a:path w="2143032" h="1971589">
                <a:moveTo>
                  <a:pt x="0" y="0"/>
                </a:moveTo>
                <a:lnTo>
                  <a:pt x="2143032" y="0"/>
                </a:lnTo>
                <a:lnTo>
                  <a:pt x="2143032" y="1971589"/>
                </a:lnTo>
                <a:lnTo>
                  <a:pt x="0" y="19715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69782">
            <a:off x="15977386" y="1270972"/>
            <a:ext cx="1362403" cy="2531492"/>
          </a:xfrm>
          <a:custGeom>
            <a:avLst/>
            <a:gdLst/>
            <a:ahLst/>
            <a:cxnLst/>
            <a:rect l="l" t="t" r="r" b="b"/>
            <a:pathLst>
              <a:path w="1362403" h="2531492">
                <a:moveTo>
                  <a:pt x="0" y="0"/>
                </a:moveTo>
                <a:lnTo>
                  <a:pt x="1362403" y="0"/>
                </a:lnTo>
                <a:lnTo>
                  <a:pt x="1362403" y="2531492"/>
                </a:lnTo>
                <a:lnTo>
                  <a:pt x="0" y="25314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5257292">
            <a:off x="16142981" y="3470715"/>
            <a:ext cx="1470624" cy="2191987"/>
          </a:xfrm>
          <a:custGeom>
            <a:avLst/>
            <a:gdLst/>
            <a:ahLst/>
            <a:cxnLst/>
            <a:rect l="l" t="t" r="r" b="b"/>
            <a:pathLst>
              <a:path w="1470624" h="2191987">
                <a:moveTo>
                  <a:pt x="0" y="0"/>
                </a:moveTo>
                <a:lnTo>
                  <a:pt x="1470624" y="0"/>
                </a:lnTo>
                <a:lnTo>
                  <a:pt x="1470624" y="2191988"/>
                </a:lnTo>
                <a:lnTo>
                  <a:pt x="0" y="219198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3209316" y="397869"/>
            <a:ext cx="1180961" cy="2662002"/>
          </a:xfrm>
          <a:custGeom>
            <a:avLst/>
            <a:gdLst/>
            <a:ahLst/>
            <a:cxnLst/>
            <a:rect l="l" t="t" r="r" b="b"/>
            <a:pathLst>
              <a:path w="1180961" h="2662002">
                <a:moveTo>
                  <a:pt x="0" y="0"/>
                </a:moveTo>
                <a:lnTo>
                  <a:pt x="1180961" y="0"/>
                </a:lnTo>
                <a:lnTo>
                  <a:pt x="1180961" y="2662002"/>
                </a:lnTo>
                <a:lnTo>
                  <a:pt x="0" y="266200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2030729">
            <a:off x="5297911" y="7627946"/>
            <a:ext cx="1460273" cy="2294715"/>
          </a:xfrm>
          <a:custGeom>
            <a:avLst/>
            <a:gdLst/>
            <a:ahLst/>
            <a:cxnLst/>
            <a:rect l="l" t="t" r="r" b="b"/>
            <a:pathLst>
              <a:path w="1460273" h="2294715">
                <a:moveTo>
                  <a:pt x="0" y="0"/>
                </a:moveTo>
                <a:lnTo>
                  <a:pt x="1460273" y="0"/>
                </a:lnTo>
                <a:lnTo>
                  <a:pt x="1460273" y="2294715"/>
                </a:lnTo>
                <a:lnTo>
                  <a:pt x="0" y="2294715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938460">
            <a:off x="652866" y="5688678"/>
            <a:ext cx="3497479" cy="4049712"/>
          </a:xfrm>
          <a:custGeom>
            <a:avLst/>
            <a:gdLst/>
            <a:ahLst/>
            <a:cxnLst/>
            <a:rect l="l" t="t" r="r" b="b"/>
            <a:pathLst>
              <a:path w="3497479" h="4049712">
                <a:moveTo>
                  <a:pt x="0" y="0"/>
                </a:moveTo>
                <a:lnTo>
                  <a:pt x="3497479" y="0"/>
                </a:lnTo>
                <a:lnTo>
                  <a:pt x="3497479" y="4049713"/>
                </a:lnTo>
                <a:lnTo>
                  <a:pt x="0" y="4049713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-2208347">
            <a:off x="8086668" y="8109490"/>
            <a:ext cx="495646" cy="1919755"/>
          </a:xfrm>
          <a:custGeom>
            <a:avLst/>
            <a:gdLst/>
            <a:ahLst/>
            <a:cxnLst/>
            <a:rect l="l" t="t" r="r" b="b"/>
            <a:pathLst>
              <a:path w="495646" h="1919755">
                <a:moveTo>
                  <a:pt x="0" y="0"/>
                </a:moveTo>
                <a:lnTo>
                  <a:pt x="495646" y="0"/>
                </a:lnTo>
                <a:lnTo>
                  <a:pt x="495646" y="1919756"/>
                </a:lnTo>
                <a:lnTo>
                  <a:pt x="0" y="1919756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-6593113">
            <a:off x="11553448" y="228694"/>
            <a:ext cx="525989" cy="2277903"/>
          </a:xfrm>
          <a:custGeom>
            <a:avLst/>
            <a:gdLst/>
            <a:ahLst/>
            <a:cxnLst/>
            <a:rect l="l" t="t" r="r" b="b"/>
            <a:pathLst>
              <a:path w="525989" h="2277903">
                <a:moveTo>
                  <a:pt x="0" y="0"/>
                </a:moveTo>
                <a:lnTo>
                  <a:pt x="525989" y="0"/>
                </a:lnTo>
                <a:lnTo>
                  <a:pt x="525989" y="2277903"/>
                </a:lnTo>
                <a:lnTo>
                  <a:pt x="0" y="2277903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rot="-9907623">
            <a:off x="14414719" y="906365"/>
            <a:ext cx="1470624" cy="2191987"/>
          </a:xfrm>
          <a:custGeom>
            <a:avLst/>
            <a:gdLst/>
            <a:ahLst/>
            <a:cxnLst/>
            <a:rect l="l" t="t" r="r" b="b"/>
            <a:pathLst>
              <a:path w="1470624" h="2191987">
                <a:moveTo>
                  <a:pt x="0" y="0"/>
                </a:moveTo>
                <a:lnTo>
                  <a:pt x="1470625" y="0"/>
                </a:lnTo>
                <a:lnTo>
                  <a:pt x="1470625" y="2191987"/>
                </a:lnTo>
                <a:lnTo>
                  <a:pt x="0" y="219198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3442980" y="3485282"/>
            <a:ext cx="11837789" cy="2112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18"/>
              </a:lnSpc>
            </a:pPr>
            <a:r>
              <a:rPr lang="en-US" sz="6084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Analysis of Lifestyle as</a:t>
            </a:r>
          </a:p>
          <a:p>
            <a:pPr algn="ctr">
              <a:lnSpc>
                <a:spcPts val="8518"/>
              </a:lnSpc>
            </a:pPr>
            <a:r>
              <a:rPr lang="en-US" sz="6084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a Health Indicator for Diabetes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271070" y="6795372"/>
            <a:ext cx="4607223" cy="1979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Mukesk Rajmohan</a:t>
            </a:r>
          </a:p>
          <a:p>
            <a:pPr algn="ctr">
              <a:lnSpc>
                <a:spcPts val="5319"/>
              </a:lnSpc>
            </a:pPr>
            <a:r>
              <a:rPr lang="en-US" sz="37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Priyanka Avagadda</a:t>
            </a:r>
          </a:p>
          <a:p>
            <a:pPr algn="ctr">
              <a:lnSpc>
                <a:spcPts val="5319"/>
              </a:lnSpc>
            </a:pPr>
            <a:r>
              <a:rPr lang="en-US" sz="37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Pranavi Rao Lingala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573360" y="3711129"/>
            <a:ext cx="9685940" cy="4671775"/>
            <a:chOff x="0" y="0"/>
            <a:chExt cx="2551029" cy="12304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51029" cy="1230426"/>
            </a:xfrm>
            <a:custGeom>
              <a:avLst/>
              <a:gdLst/>
              <a:ahLst/>
              <a:cxnLst/>
              <a:rect l="l" t="t" r="r" b="b"/>
              <a:pathLst>
                <a:path w="2551029" h="1230426">
                  <a:moveTo>
                    <a:pt x="9592" y="0"/>
                  </a:moveTo>
                  <a:lnTo>
                    <a:pt x="2541438" y="0"/>
                  </a:lnTo>
                  <a:cubicBezTo>
                    <a:pt x="2546735" y="0"/>
                    <a:pt x="2551029" y="4294"/>
                    <a:pt x="2551029" y="9592"/>
                  </a:cubicBezTo>
                  <a:lnTo>
                    <a:pt x="2551029" y="1220835"/>
                  </a:lnTo>
                  <a:cubicBezTo>
                    <a:pt x="2551029" y="1226132"/>
                    <a:pt x="2546735" y="1230426"/>
                    <a:pt x="2541438" y="1230426"/>
                  </a:cubicBezTo>
                  <a:lnTo>
                    <a:pt x="9592" y="1230426"/>
                  </a:lnTo>
                  <a:cubicBezTo>
                    <a:pt x="4294" y="1230426"/>
                    <a:pt x="0" y="1226132"/>
                    <a:pt x="0" y="1220835"/>
                  </a:cubicBezTo>
                  <a:lnTo>
                    <a:pt x="0" y="9592"/>
                  </a:lnTo>
                  <a:cubicBezTo>
                    <a:pt x="0" y="4294"/>
                    <a:pt x="4294" y="0"/>
                    <a:pt x="9592" y="0"/>
                  </a:cubicBezTo>
                  <a:close/>
                </a:path>
              </a:pathLst>
            </a:custGeom>
            <a:solidFill>
              <a:srgbClr val="A5DAF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551029" cy="1287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 To evaluate the top 10 lifestyle factors which are critical for the prevalence or development of Diabetes.</a:t>
              </a:r>
            </a:p>
            <a:p>
              <a:pPr algn="ctr">
                <a:lnSpc>
                  <a:spcPts val="4760"/>
                </a:lnSpc>
              </a:pPr>
              <a:endParaRPr lang="en-US" sz="3400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endParaRPr>
            </a:p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 Analyze which data mining model pulls out the best results for the study.</a:t>
              </a:r>
            </a:p>
            <a:p>
              <a:pPr algn="ctr">
                <a:lnSpc>
                  <a:spcPts val="4760"/>
                </a:lnSpc>
              </a:pPr>
              <a:endParaRPr lang="en-US" sz="3400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 rot="5664512">
            <a:off x="-6482015" y="-1201226"/>
            <a:ext cx="16333616" cy="13839027"/>
          </a:xfrm>
          <a:custGeom>
            <a:avLst/>
            <a:gdLst/>
            <a:ahLst/>
            <a:cxnLst/>
            <a:rect l="l" t="t" r="r" b="b"/>
            <a:pathLst>
              <a:path w="16333616" h="13839027">
                <a:moveTo>
                  <a:pt x="0" y="0"/>
                </a:moveTo>
                <a:lnTo>
                  <a:pt x="16333616" y="0"/>
                </a:lnTo>
                <a:lnTo>
                  <a:pt x="16333616" y="13839027"/>
                </a:lnTo>
                <a:lnTo>
                  <a:pt x="0" y="138390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1677382">
            <a:off x="-5004519" y="3130542"/>
            <a:ext cx="11064688" cy="11979485"/>
          </a:xfrm>
          <a:custGeom>
            <a:avLst/>
            <a:gdLst/>
            <a:ahLst/>
            <a:cxnLst/>
            <a:rect l="l" t="t" r="r" b="b"/>
            <a:pathLst>
              <a:path w="11064688" h="11979485">
                <a:moveTo>
                  <a:pt x="0" y="0"/>
                </a:moveTo>
                <a:lnTo>
                  <a:pt x="11064688" y="0"/>
                </a:lnTo>
                <a:lnTo>
                  <a:pt x="11064688" y="11979486"/>
                </a:lnTo>
                <a:lnTo>
                  <a:pt x="0" y="119794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028700" y="3703994"/>
            <a:ext cx="6587407" cy="6848911"/>
          </a:xfrm>
          <a:custGeom>
            <a:avLst/>
            <a:gdLst/>
            <a:ahLst/>
            <a:cxnLst/>
            <a:rect l="l" t="t" r="r" b="b"/>
            <a:pathLst>
              <a:path w="6587407" h="6848911">
                <a:moveTo>
                  <a:pt x="0" y="0"/>
                </a:moveTo>
                <a:lnTo>
                  <a:pt x="6587407" y="0"/>
                </a:lnTo>
                <a:lnTo>
                  <a:pt x="6587407" y="6848912"/>
                </a:lnTo>
                <a:lnTo>
                  <a:pt x="0" y="684891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7573360" y="1578222"/>
            <a:ext cx="9685940" cy="1960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0"/>
              </a:lnSpc>
            </a:pPr>
            <a:r>
              <a:rPr lang="en-US" sz="6200" b="1">
                <a:solidFill>
                  <a:srgbClr val="2D799C"/>
                </a:solidFill>
                <a:latin typeface="Nunito Bold Bold"/>
                <a:ea typeface="Nunito Bold Bold"/>
                <a:cs typeface="Nunito Bold Bold"/>
                <a:sym typeface="Nunito Bold Bold"/>
              </a:rPr>
              <a:t>OBJECTIVE OF THE STUDY</a:t>
            </a:r>
          </a:p>
        </p:txBody>
      </p:sp>
      <p:sp>
        <p:nvSpPr>
          <p:cNvPr id="9" name="Freeform 9"/>
          <p:cNvSpPr/>
          <p:nvPr/>
        </p:nvSpPr>
        <p:spPr>
          <a:xfrm rot="-6793149">
            <a:off x="13648912" y="6418903"/>
            <a:ext cx="7527211" cy="8149539"/>
          </a:xfrm>
          <a:custGeom>
            <a:avLst/>
            <a:gdLst/>
            <a:ahLst/>
            <a:cxnLst/>
            <a:rect l="l" t="t" r="r" b="b"/>
            <a:pathLst>
              <a:path w="7527211" h="8149539">
                <a:moveTo>
                  <a:pt x="0" y="0"/>
                </a:moveTo>
                <a:lnTo>
                  <a:pt x="7527211" y="0"/>
                </a:lnTo>
                <a:lnTo>
                  <a:pt x="7527211" y="8149540"/>
                </a:lnTo>
                <a:lnTo>
                  <a:pt x="0" y="81495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785627">
            <a:off x="8446768" y="-1488454"/>
            <a:ext cx="15953106" cy="13516632"/>
          </a:xfrm>
          <a:custGeom>
            <a:avLst/>
            <a:gdLst/>
            <a:ahLst/>
            <a:cxnLst/>
            <a:rect l="l" t="t" r="r" b="b"/>
            <a:pathLst>
              <a:path w="15953106" h="13516632">
                <a:moveTo>
                  <a:pt x="0" y="0"/>
                </a:moveTo>
                <a:lnTo>
                  <a:pt x="15953107" y="0"/>
                </a:lnTo>
                <a:lnTo>
                  <a:pt x="15953107" y="13516631"/>
                </a:lnTo>
                <a:lnTo>
                  <a:pt x="0" y="13516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6412279">
            <a:off x="15235726" y="-4682119"/>
            <a:ext cx="7708051" cy="8345331"/>
          </a:xfrm>
          <a:custGeom>
            <a:avLst/>
            <a:gdLst/>
            <a:ahLst/>
            <a:cxnLst/>
            <a:rect l="l" t="t" r="r" b="b"/>
            <a:pathLst>
              <a:path w="7708051" h="8345331">
                <a:moveTo>
                  <a:pt x="0" y="0"/>
                </a:moveTo>
                <a:lnTo>
                  <a:pt x="7708051" y="0"/>
                </a:lnTo>
                <a:lnTo>
                  <a:pt x="7708051" y="8345331"/>
                </a:lnTo>
                <a:lnTo>
                  <a:pt x="0" y="83453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588600">
            <a:off x="-3254820" y="-4702591"/>
            <a:ext cx="7540651" cy="8164091"/>
          </a:xfrm>
          <a:custGeom>
            <a:avLst/>
            <a:gdLst/>
            <a:ahLst/>
            <a:cxnLst/>
            <a:rect l="l" t="t" r="r" b="b"/>
            <a:pathLst>
              <a:path w="7540651" h="8164091">
                <a:moveTo>
                  <a:pt x="0" y="0"/>
                </a:moveTo>
                <a:lnTo>
                  <a:pt x="7540651" y="0"/>
                </a:lnTo>
                <a:lnTo>
                  <a:pt x="7540651" y="8164091"/>
                </a:lnTo>
                <a:lnTo>
                  <a:pt x="0" y="81640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515505" y="246678"/>
            <a:ext cx="11278361" cy="11488495"/>
            <a:chOff x="0" y="0"/>
            <a:chExt cx="2970433" cy="302577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970433" cy="3025777"/>
            </a:xfrm>
            <a:custGeom>
              <a:avLst/>
              <a:gdLst/>
              <a:ahLst/>
              <a:cxnLst/>
              <a:rect l="l" t="t" r="r" b="b"/>
              <a:pathLst>
                <a:path w="2970433" h="3025777">
                  <a:moveTo>
                    <a:pt x="8237" y="0"/>
                  </a:moveTo>
                  <a:lnTo>
                    <a:pt x="2962195" y="0"/>
                  </a:lnTo>
                  <a:cubicBezTo>
                    <a:pt x="2966745" y="0"/>
                    <a:pt x="2970433" y="3688"/>
                    <a:pt x="2970433" y="8237"/>
                  </a:cubicBezTo>
                  <a:lnTo>
                    <a:pt x="2970433" y="3017539"/>
                  </a:lnTo>
                  <a:cubicBezTo>
                    <a:pt x="2970433" y="3022089"/>
                    <a:pt x="2966745" y="3025777"/>
                    <a:pt x="2962195" y="3025777"/>
                  </a:cubicBezTo>
                  <a:lnTo>
                    <a:pt x="8237" y="3025777"/>
                  </a:lnTo>
                  <a:cubicBezTo>
                    <a:pt x="3688" y="3025777"/>
                    <a:pt x="0" y="3022089"/>
                    <a:pt x="0" y="3017539"/>
                  </a:cubicBezTo>
                  <a:lnTo>
                    <a:pt x="0" y="8237"/>
                  </a:lnTo>
                  <a:cubicBezTo>
                    <a:pt x="0" y="3688"/>
                    <a:pt x="3688" y="0"/>
                    <a:pt x="8237" y="0"/>
                  </a:cubicBezTo>
                  <a:close/>
                </a:path>
              </a:pathLst>
            </a:custGeom>
            <a:solidFill>
              <a:srgbClr val="A5DAF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970433" cy="30829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734061" lvl="1" indent="-367031" algn="l">
                <a:lnSpc>
                  <a:spcPts val="4760"/>
                </a:lnSpc>
                <a:buFont typeface="Arial"/>
                <a:buChar char="•"/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The Centers for Disease Control and Prevention (CDC) is the </a:t>
              </a:r>
              <a:r>
                <a:rPr lang="en-US" sz="3400" u="sng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  <a:hlinkClick r:id="rId6" tooltip="https://en.wikipedia.org/wiki/National_public_health_institutes"/>
                </a:rPr>
                <a:t>national public health agency</a:t>
              </a: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 of the United States. </a:t>
              </a:r>
            </a:p>
            <a:p>
              <a:pPr marL="734061" lvl="1" indent="-367031" algn="l">
                <a:lnSpc>
                  <a:spcPts val="4760"/>
                </a:lnSpc>
                <a:buFont typeface="Arial"/>
                <a:buChar char="•"/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It is a </a:t>
              </a:r>
              <a:r>
                <a:rPr lang="en-US" sz="3400" u="sng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  <a:hlinkClick r:id="rId7" tooltip="https://en.wikipedia.org/wiki/Federal_agencies_of_the_United_States"/>
                </a:rPr>
                <a:t>United States federal agency</a:t>
              </a: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 under the </a:t>
              </a:r>
              <a:r>
                <a:rPr lang="en-US" sz="3400" u="sng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  <a:hlinkClick r:id="rId8" tooltip="https://en.wikipedia.org/wiki/United_States_Department_of_Health_and_Human_Services"/>
                </a:rPr>
                <a:t>Department of Health and Human Services</a:t>
              </a: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.</a:t>
              </a:r>
            </a:p>
            <a:p>
              <a:pPr marL="734061" lvl="1" indent="-367031" algn="l">
                <a:lnSpc>
                  <a:spcPts val="4760"/>
                </a:lnSpc>
                <a:buFont typeface="Arial"/>
                <a:buChar char="•"/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Our dataset, “Diabetes Health Indicators” contains healthcare statistics and lifestyle survey information about people in general along with their diagnosis of diabetes. </a:t>
              </a:r>
            </a:p>
            <a:p>
              <a:pPr marL="734061" lvl="1" indent="-367031" algn="l">
                <a:lnSpc>
                  <a:spcPts val="4760"/>
                </a:lnSpc>
                <a:buFont typeface="Arial"/>
                <a:buChar char="•"/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The dataset contains 21 features such as PhysActivity, Stroke, HighBP, etc including ID and Target variable. </a:t>
              </a:r>
            </a:p>
            <a:p>
              <a:pPr marL="734061" lvl="1" indent="-367031" algn="l">
                <a:lnSpc>
                  <a:spcPts val="4760"/>
                </a:lnSpc>
                <a:buFont typeface="Arial"/>
                <a:buChar char="•"/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The target variable for classification is whether a patient has diabetes, is pre-diabetic, or healthy.</a:t>
              </a:r>
            </a:p>
            <a:p>
              <a:pPr marL="734061" lvl="1" indent="-367031" algn="l">
                <a:lnSpc>
                  <a:spcPts val="4760"/>
                </a:lnSpc>
                <a:buFont typeface="Arial"/>
                <a:buChar char="•"/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Variable type: Binary and Integers</a:t>
              </a:r>
            </a:p>
            <a:p>
              <a:pPr algn="ctr">
                <a:lnSpc>
                  <a:spcPts val="4760"/>
                </a:lnSpc>
              </a:pPr>
              <a:endParaRPr lang="en-US" sz="3400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11716" y="208578"/>
            <a:ext cx="9685940" cy="1960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0"/>
              </a:lnSpc>
            </a:pPr>
            <a:r>
              <a:rPr lang="en-US" sz="6200" b="1">
                <a:solidFill>
                  <a:srgbClr val="FFFFFF"/>
                </a:solidFill>
                <a:latin typeface="Nunito Bold Bold"/>
                <a:ea typeface="Nunito Bold Bold"/>
                <a:cs typeface="Nunito Bold Bold"/>
                <a:sym typeface="Nunito Bold Bold"/>
              </a:rPr>
              <a:t>DATA SOURCE</a:t>
            </a:r>
          </a:p>
          <a:p>
            <a:pPr algn="ctr">
              <a:lnSpc>
                <a:spcPts val="7750"/>
              </a:lnSpc>
            </a:pPr>
            <a:endParaRPr lang="en-US" sz="6200" b="1">
              <a:solidFill>
                <a:srgbClr val="FFFFFF"/>
              </a:solidFill>
              <a:latin typeface="Nunito Bold Bold"/>
              <a:ea typeface="Nunito Bold Bold"/>
              <a:cs typeface="Nunito Bold Bold"/>
              <a:sym typeface="Nunito Bold Bold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1700593" y="3438089"/>
            <a:ext cx="6587407" cy="6848911"/>
          </a:xfrm>
          <a:custGeom>
            <a:avLst/>
            <a:gdLst/>
            <a:ahLst/>
            <a:cxnLst/>
            <a:rect l="l" t="t" r="r" b="b"/>
            <a:pathLst>
              <a:path w="6587407" h="6848911">
                <a:moveTo>
                  <a:pt x="0" y="0"/>
                </a:moveTo>
                <a:lnTo>
                  <a:pt x="6587407" y="0"/>
                </a:lnTo>
                <a:lnTo>
                  <a:pt x="6587407" y="6848911"/>
                </a:lnTo>
                <a:lnTo>
                  <a:pt x="0" y="684891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555465">
            <a:off x="-7140892" y="2332960"/>
            <a:ext cx="15401505" cy="16674858"/>
          </a:xfrm>
          <a:custGeom>
            <a:avLst/>
            <a:gdLst/>
            <a:ahLst/>
            <a:cxnLst/>
            <a:rect l="l" t="t" r="r" b="b"/>
            <a:pathLst>
              <a:path w="15401505" h="16674858">
                <a:moveTo>
                  <a:pt x="0" y="0"/>
                </a:moveTo>
                <a:lnTo>
                  <a:pt x="15401505" y="0"/>
                </a:lnTo>
                <a:lnTo>
                  <a:pt x="15401505" y="16674858"/>
                </a:lnTo>
                <a:lnTo>
                  <a:pt x="0" y="16674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381267">
            <a:off x="7695561" y="-11646070"/>
            <a:ext cx="15574725" cy="16862400"/>
          </a:xfrm>
          <a:custGeom>
            <a:avLst/>
            <a:gdLst/>
            <a:ahLst/>
            <a:cxnLst/>
            <a:rect l="l" t="t" r="r" b="b"/>
            <a:pathLst>
              <a:path w="15574725" h="16862400">
                <a:moveTo>
                  <a:pt x="0" y="0"/>
                </a:moveTo>
                <a:lnTo>
                  <a:pt x="15574725" y="0"/>
                </a:lnTo>
                <a:lnTo>
                  <a:pt x="15574725" y="16862400"/>
                </a:lnTo>
                <a:lnTo>
                  <a:pt x="0" y="16862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69782">
            <a:off x="1296411" y="7014154"/>
            <a:ext cx="1326215" cy="2464251"/>
          </a:xfrm>
          <a:custGeom>
            <a:avLst/>
            <a:gdLst/>
            <a:ahLst/>
            <a:cxnLst/>
            <a:rect l="l" t="t" r="r" b="b"/>
            <a:pathLst>
              <a:path w="1326215" h="2464251">
                <a:moveTo>
                  <a:pt x="0" y="0"/>
                </a:moveTo>
                <a:lnTo>
                  <a:pt x="1326215" y="0"/>
                </a:lnTo>
                <a:lnTo>
                  <a:pt x="1326215" y="2464250"/>
                </a:lnTo>
                <a:lnTo>
                  <a:pt x="0" y="24642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0461120">
            <a:off x="2913715" y="7495452"/>
            <a:ext cx="1470601" cy="2191952"/>
          </a:xfrm>
          <a:custGeom>
            <a:avLst/>
            <a:gdLst/>
            <a:ahLst/>
            <a:cxnLst/>
            <a:rect l="l" t="t" r="r" b="b"/>
            <a:pathLst>
              <a:path w="1470601" h="2191952">
                <a:moveTo>
                  <a:pt x="0" y="0"/>
                </a:moveTo>
                <a:lnTo>
                  <a:pt x="1470601" y="0"/>
                </a:lnTo>
                <a:lnTo>
                  <a:pt x="1470601" y="2191952"/>
                </a:lnTo>
                <a:lnTo>
                  <a:pt x="0" y="219195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976321">
            <a:off x="14374760" y="912433"/>
            <a:ext cx="2436144" cy="2241253"/>
          </a:xfrm>
          <a:custGeom>
            <a:avLst/>
            <a:gdLst/>
            <a:ahLst/>
            <a:cxnLst/>
            <a:rect l="l" t="t" r="r" b="b"/>
            <a:pathLst>
              <a:path w="2436144" h="2241253">
                <a:moveTo>
                  <a:pt x="0" y="0"/>
                </a:moveTo>
                <a:lnTo>
                  <a:pt x="2436144" y="0"/>
                </a:lnTo>
                <a:lnTo>
                  <a:pt x="2436144" y="2241252"/>
                </a:lnTo>
                <a:lnTo>
                  <a:pt x="0" y="22412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625819" y="3164495"/>
            <a:ext cx="1187562" cy="2676882"/>
          </a:xfrm>
          <a:custGeom>
            <a:avLst/>
            <a:gdLst/>
            <a:ahLst/>
            <a:cxnLst/>
            <a:rect l="l" t="t" r="r" b="b"/>
            <a:pathLst>
              <a:path w="1187562" h="2676882">
                <a:moveTo>
                  <a:pt x="0" y="0"/>
                </a:moveTo>
                <a:lnTo>
                  <a:pt x="1187562" y="0"/>
                </a:lnTo>
                <a:lnTo>
                  <a:pt x="1187562" y="2676882"/>
                </a:lnTo>
                <a:lnTo>
                  <a:pt x="0" y="267688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1476618">
            <a:off x="15736031" y="3167285"/>
            <a:ext cx="1565374" cy="2459873"/>
          </a:xfrm>
          <a:custGeom>
            <a:avLst/>
            <a:gdLst/>
            <a:ahLst/>
            <a:cxnLst/>
            <a:rect l="l" t="t" r="r" b="b"/>
            <a:pathLst>
              <a:path w="1565374" h="2459873">
                <a:moveTo>
                  <a:pt x="0" y="0"/>
                </a:moveTo>
                <a:lnTo>
                  <a:pt x="1565373" y="0"/>
                </a:lnTo>
                <a:lnTo>
                  <a:pt x="1565373" y="2459872"/>
                </a:lnTo>
                <a:lnTo>
                  <a:pt x="0" y="24598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6337500">
            <a:off x="1078081" y="5186238"/>
            <a:ext cx="1470601" cy="2191952"/>
          </a:xfrm>
          <a:custGeom>
            <a:avLst/>
            <a:gdLst/>
            <a:ahLst/>
            <a:cxnLst/>
            <a:rect l="l" t="t" r="r" b="b"/>
            <a:pathLst>
              <a:path w="1470601" h="2191952">
                <a:moveTo>
                  <a:pt x="0" y="0"/>
                </a:moveTo>
                <a:lnTo>
                  <a:pt x="1470601" y="0"/>
                </a:lnTo>
                <a:lnTo>
                  <a:pt x="1470601" y="2191952"/>
                </a:lnTo>
                <a:lnTo>
                  <a:pt x="0" y="219195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3794486" y="2119906"/>
            <a:ext cx="10565751" cy="6471522"/>
          </a:xfrm>
          <a:custGeom>
            <a:avLst/>
            <a:gdLst/>
            <a:ahLst/>
            <a:cxnLst/>
            <a:rect l="l" t="t" r="r" b="b"/>
            <a:pathLst>
              <a:path w="10565751" h="6471522">
                <a:moveTo>
                  <a:pt x="0" y="0"/>
                </a:moveTo>
                <a:lnTo>
                  <a:pt x="10565750" y="0"/>
                </a:lnTo>
                <a:lnTo>
                  <a:pt x="10565750" y="6471522"/>
                </a:lnTo>
                <a:lnTo>
                  <a:pt x="0" y="6471522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3794486" y="807200"/>
            <a:ext cx="9685940" cy="979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0"/>
              </a:lnSpc>
            </a:pPr>
            <a:r>
              <a:rPr lang="en-US" sz="6200" b="1">
                <a:solidFill>
                  <a:srgbClr val="2D799C"/>
                </a:solidFill>
                <a:latin typeface="Nunito Bold Bold"/>
                <a:ea typeface="Nunito Bold Bold"/>
                <a:cs typeface="Nunito Bold Bold"/>
                <a:sym typeface="Nunito Bold Bold"/>
              </a:rPr>
              <a:t>DATASET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339417">
            <a:off x="-4376440" y="4903567"/>
            <a:ext cx="13483298" cy="14598059"/>
          </a:xfrm>
          <a:custGeom>
            <a:avLst/>
            <a:gdLst/>
            <a:ahLst/>
            <a:cxnLst/>
            <a:rect l="l" t="t" r="r" b="b"/>
            <a:pathLst>
              <a:path w="13483298" h="14598059">
                <a:moveTo>
                  <a:pt x="0" y="0"/>
                </a:moveTo>
                <a:lnTo>
                  <a:pt x="13483298" y="0"/>
                </a:lnTo>
                <a:lnTo>
                  <a:pt x="13483298" y="14598059"/>
                </a:lnTo>
                <a:lnTo>
                  <a:pt x="0" y="145980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7784412">
            <a:off x="10517651" y="-8747965"/>
            <a:ext cx="13483298" cy="14598059"/>
          </a:xfrm>
          <a:custGeom>
            <a:avLst/>
            <a:gdLst/>
            <a:ahLst/>
            <a:cxnLst/>
            <a:rect l="l" t="t" r="r" b="b"/>
            <a:pathLst>
              <a:path w="13483298" h="14598059">
                <a:moveTo>
                  <a:pt x="0" y="0"/>
                </a:moveTo>
                <a:lnTo>
                  <a:pt x="13483298" y="0"/>
                </a:lnTo>
                <a:lnTo>
                  <a:pt x="13483298" y="14598059"/>
                </a:lnTo>
                <a:lnTo>
                  <a:pt x="0" y="145980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-95182" y="5143500"/>
            <a:ext cx="4974400" cy="5560813"/>
          </a:xfrm>
          <a:custGeom>
            <a:avLst/>
            <a:gdLst/>
            <a:ahLst/>
            <a:cxnLst/>
            <a:rect l="l" t="t" r="r" b="b"/>
            <a:pathLst>
              <a:path w="4974400" h="5560813">
                <a:moveTo>
                  <a:pt x="0" y="0"/>
                </a:moveTo>
                <a:lnTo>
                  <a:pt x="4974400" y="0"/>
                </a:lnTo>
                <a:lnTo>
                  <a:pt x="4974400" y="5560813"/>
                </a:lnTo>
                <a:lnTo>
                  <a:pt x="0" y="556081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4067172" y="4787157"/>
            <a:ext cx="4731283" cy="8942287"/>
          </a:xfrm>
          <a:custGeom>
            <a:avLst/>
            <a:gdLst/>
            <a:ahLst/>
            <a:cxnLst/>
            <a:rect l="l" t="t" r="r" b="b"/>
            <a:pathLst>
              <a:path w="4731283" h="8942287">
                <a:moveTo>
                  <a:pt x="0" y="0"/>
                </a:moveTo>
                <a:lnTo>
                  <a:pt x="4731283" y="0"/>
                </a:lnTo>
                <a:lnTo>
                  <a:pt x="4731283" y="8942286"/>
                </a:lnTo>
                <a:lnTo>
                  <a:pt x="0" y="894228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855187" y="496887"/>
            <a:ext cx="14577627" cy="1025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4"/>
              </a:lnSpc>
            </a:pPr>
            <a:r>
              <a:rPr lang="en-US" sz="6499">
                <a:solidFill>
                  <a:srgbClr val="2D799C"/>
                </a:solidFill>
                <a:latin typeface="Nunito Bold"/>
                <a:ea typeface="Nunito Bold"/>
                <a:cs typeface="Nunito Bold"/>
                <a:sym typeface="Nunito Bold"/>
              </a:rPr>
              <a:t>Analysis Plan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916371" y="1633942"/>
            <a:ext cx="10822026" cy="3434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5477" lvl="1" indent="-352739" algn="l">
              <a:lnSpc>
                <a:spcPts val="4574"/>
              </a:lnSpc>
              <a:buFont typeface="Arial"/>
              <a:buChar char="•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Import data into DB</a:t>
            </a:r>
          </a:p>
          <a:p>
            <a:pPr marL="705477" lvl="1" indent="-352739" algn="l">
              <a:lnSpc>
                <a:spcPts val="4574"/>
              </a:lnSpc>
              <a:buFont typeface="Arial"/>
              <a:buChar char="•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Check for missing and duplicate values</a:t>
            </a:r>
          </a:p>
          <a:p>
            <a:pPr marL="705477" lvl="1" indent="-352739" algn="l">
              <a:lnSpc>
                <a:spcPts val="4574"/>
              </a:lnSpc>
              <a:buFont typeface="Arial"/>
              <a:buChar char="•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Validate Binary Values</a:t>
            </a:r>
          </a:p>
          <a:p>
            <a:pPr marL="705477" lvl="1" indent="-352739" algn="l">
              <a:lnSpc>
                <a:spcPts val="4574"/>
              </a:lnSpc>
              <a:buFont typeface="Arial"/>
              <a:buChar char="•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Validate Lifestyle Factors</a:t>
            </a:r>
          </a:p>
          <a:p>
            <a:pPr marL="1410954" lvl="2" indent="-470318" algn="l">
              <a:lnSpc>
                <a:spcPts val="4574"/>
              </a:lnSpc>
              <a:buFont typeface="Arial"/>
              <a:buChar char="⚬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Aggregate Age categories</a:t>
            </a:r>
          </a:p>
          <a:p>
            <a:pPr marL="1410954" lvl="2" indent="-470318" algn="l">
              <a:lnSpc>
                <a:spcPts val="4574"/>
              </a:lnSpc>
              <a:buFont typeface="Arial"/>
              <a:buChar char="⚬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Provide descriptive variables for certain factors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916371" y="5419488"/>
            <a:ext cx="10822026" cy="3434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5477" lvl="1" indent="-352739" algn="l">
              <a:lnSpc>
                <a:spcPts val="4574"/>
              </a:lnSpc>
              <a:buFont typeface="Arial"/>
              <a:buChar char="•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Adding New Lifestyle Factors for analysis</a:t>
            </a:r>
          </a:p>
          <a:p>
            <a:pPr marL="1410954" lvl="2" indent="-470318" algn="l">
              <a:lnSpc>
                <a:spcPts val="4574"/>
              </a:lnSpc>
              <a:buFont typeface="Arial"/>
              <a:buChar char="⚬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Lifestyle Score</a:t>
            </a:r>
          </a:p>
          <a:p>
            <a:pPr marL="1410954" lvl="2" indent="-470318" algn="l">
              <a:lnSpc>
                <a:spcPts val="4574"/>
              </a:lnSpc>
              <a:buFont typeface="Arial"/>
              <a:buChar char="⚬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BMI_PhysActivity</a:t>
            </a:r>
          </a:p>
          <a:p>
            <a:pPr marL="1410954" lvl="2" indent="-470318" algn="l">
              <a:lnSpc>
                <a:spcPts val="4574"/>
              </a:lnSpc>
              <a:buFont typeface="Arial"/>
              <a:buChar char="⚬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Binarize Diabetes Type</a:t>
            </a:r>
          </a:p>
          <a:p>
            <a:pPr marL="1410954" lvl="2" indent="-470318" algn="l">
              <a:lnSpc>
                <a:spcPts val="4574"/>
              </a:lnSpc>
              <a:buFont typeface="Arial"/>
              <a:buChar char="⚬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Normalize BMI</a:t>
            </a:r>
          </a:p>
          <a:p>
            <a:pPr marL="1410954" lvl="2" indent="-470318" algn="l">
              <a:lnSpc>
                <a:spcPts val="4574"/>
              </a:lnSpc>
              <a:buFont typeface="Arial"/>
              <a:buChar char="⚬"/>
            </a:pPr>
            <a:r>
              <a:rPr lang="en-US" sz="3267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rPr>
              <a:t>Bucketing of Physical and Mental Health values.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012735">
            <a:off x="8331452" y="-10675299"/>
            <a:ext cx="13483298" cy="14598059"/>
          </a:xfrm>
          <a:custGeom>
            <a:avLst/>
            <a:gdLst/>
            <a:ahLst/>
            <a:cxnLst/>
            <a:rect l="l" t="t" r="r" b="b"/>
            <a:pathLst>
              <a:path w="13483298" h="14598059">
                <a:moveTo>
                  <a:pt x="0" y="0"/>
                </a:moveTo>
                <a:lnTo>
                  <a:pt x="13483299" y="0"/>
                </a:lnTo>
                <a:lnTo>
                  <a:pt x="13483299" y="14598059"/>
                </a:lnTo>
                <a:lnTo>
                  <a:pt x="0" y="145980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8100000">
            <a:off x="-3762117" y="5970932"/>
            <a:ext cx="13483298" cy="14598059"/>
          </a:xfrm>
          <a:custGeom>
            <a:avLst/>
            <a:gdLst/>
            <a:ahLst/>
            <a:cxnLst/>
            <a:rect l="l" t="t" r="r" b="b"/>
            <a:pathLst>
              <a:path w="13483298" h="14598059">
                <a:moveTo>
                  <a:pt x="0" y="0"/>
                </a:moveTo>
                <a:lnTo>
                  <a:pt x="13483298" y="0"/>
                </a:lnTo>
                <a:lnTo>
                  <a:pt x="13483298" y="14598059"/>
                </a:lnTo>
                <a:lnTo>
                  <a:pt x="0" y="145980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-293006" y="5143500"/>
            <a:ext cx="3770709" cy="5457606"/>
          </a:xfrm>
          <a:custGeom>
            <a:avLst/>
            <a:gdLst/>
            <a:ahLst/>
            <a:cxnLst/>
            <a:rect l="l" t="t" r="r" b="b"/>
            <a:pathLst>
              <a:path w="3770709" h="5457606">
                <a:moveTo>
                  <a:pt x="0" y="0"/>
                </a:moveTo>
                <a:lnTo>
                  <a:pt x="3770710" y="0"/>
                </a:lnTo>
                <a:lnTo>
                  <a:pt x="3770710" y="5457606"/>
                </a:lnTo>
                <a:lnTo>
                  <a:pt x="0" y="54576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5607191" y="613436"/>
            <a:ext cx="2847805" cy="8287263"/>
          </a:xfrm>
          <a:custGeom>
            <a:avLst/>
            <a:gdLst/>
            <a:ahLst/>
            <a:cxnLst/>
            <a:rect l="l" t="t" r="r" b="b"/>
            <a:pathLst>
              <a:path w="2847805" h="8287263">
                <a:moveTo>
                  <a:pt x="0" y="0"/>
                </a:moveTo>
                <a:lnTo>
                  <a:pt x="2847805" y="0"/>
                </a:lnTo>
                <a:lnTo>
                  <a:pt x="2847805" y="8287263"/>
                </a:lnTo>
                <a:lnTo>
                  <a:pt x="0" y="82872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148215" y="1180922"/>
            <a:ext cx="4012122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2D799C"/>
                </a:solidFill>
                <a:latin typeface="Nunito Bold"/>
                <a:ea typeface="Nunito Bold"/>
                <a:cs typeface="Nunito Bold"/>
                <a:sym typeface="Nunito Bold"/>
              </a:rPr>
              <a:t>Import into Weka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733355" y="3464658"/>
            <a:ext cx="4012122" cy="2552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2D799C"/>
                </a:solidFill>
                <a:latin typeface="Nunito Bold"/>
                <a:ea typeface="Nunito Bold"/>
                <a:cs typeface="Nunito Bold"/>
                <a:sym typeface="Nunito Bold"/>
              </a:rPr>
              <a:t>Feature selection to identify top 10 lifestyle factors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07499" y="7188179"/>
            <a:ext cx="4012122" cy="2552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2D799C"/>
                </a:solidFill>
                <a:latin typeface="Nunito Bold"/>
                <a:ea typeface="Nunito Bold"/>
                <a:cs typeface="Nunito Bold"/>
                <a:sym typeface="Nunito Bold"/>
              </a:rPr>
              <a:t>Prediction of diabetes using the top 10 features</a:t>
            </a:r>
          </a:p>
        </p:txBody>
      </p:sp>
      <p:sp>
        <p:nvSpPr>
          <p:cNvPr id="9" name="AutoShape 9"/>
          <p:cNvSpPr/>
          <p:nvPr/>
        </p:nvSpPr>
        <p:spPr>
          <a:xfrm>
            <a:off x="3154277" y="2457272"/>
            <a:ext cx="2579078" cy="2283736"/>
          </a:xfrm>
          <a:prstGeom prst="line">
            <a:avLst/>
          </a:prstGeom>
          <a:ln w="38100" cap="flat">
            <a:solidFill>
              <a:srgbClr val="2D799C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>
            <a:off x="9745477" y="4741008"/>
            <a:ext cx="3668083" cy="2447172"/>
          </a:xfrm>
          <a:prstGeom prst="line">
            <a:avLst/>
          </a:prstGeom>
          <a:ln w="38100" cap="flat">
            <a:solidFill>
              <a:srgbClr val="2D799C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555465">
            <a:off x="-7292450" y="2644006"/>
            <a:ext cx="14755088" cy="15974997"/>
          </a:xfrm>
          <a:custGeom>
            <a:avLst/>
            <a:gdLst/>
            <a:ahLst/>
            <a:cxnLst/>
            <a:rect l="l" t="t" r="r" b="b"/>
            <a:pathLst>
              <a:path w="14755088" h="15974997">
                <a:moveTo>
                  <a:pt x="0" y="0"/>
                </a:moveTo>
                <a:lnTo>
                  <a:pt x="14755088" y="0"/>
                </a:lnTo>
                <a:lnTo>
                  <a:pt x="14755088" y="15974997"/>
                </a:lnTo>
                <a:lnTo>
                  <a:pt x="0" y="15974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2541359" y="3642906"/>
            <a:ext cx="5883129" cy="6988598"/>
          </a:xfrm>
          <a:custGeom>
            <a:avLst/>
            <a:gdLst/>
            <a:ahLst/>
            <a:cxnLst/>
            <a:rect l="l" t="t" r="r" b="b"/>
            <a:pathLst>
              <a:path w="5883129" h="6988598">
                <a:moveTo>
                  <a:pt x="0" y="0"/>
                </a:moveTo>
                <a:lnTo>
                  <a:pt x="5883129" y="0"/>
                </a:lnTo>
                <a:lnTo>
                  <a:pt x="5883129" y="6988598"/>
                </a:lnTo>
                <a:lnTo>
                  <a:pt x="0" y="69885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2381267">
            <a:off x="7695561" y="-11646070"/>
            <a:ext cx="15574725" cy="16862400"/>
          </a:xfrm>
          <a:custGeom>
            <a:avLst/>
            <a:gdLst/>
            <a:ahLst/>
            <a:cxnLst/>
            <a:rect l="l" t="t" r="r" b="b"/>
            <a:pathLst>
              <a:path w="15574725" h="16862400">
                <a:moveTo>
                  <a:pt x="0" y="0"/>
                </a:moveTo>
                <a:lnTo>
                  <a:pt x="15574725" y="0"/>
                </a:lnTo>
                <a:lnTo>
                  <a:pt x="15574725" y="16862400"/>
                </a:lnTo>
                <a:lnTo>
                  <a:pt x="0" y="168624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-256594" y="962025"/>
            <a:ext cx="3649089" cy="8060236"/>
          </a:xfrm>
          <a:custGeom>
            <a:avLst/>
            <a:gdLst/>
            <a:ahLst/>
            <a:cxnLst/>
            <a:rect l="l" t="t" r="r" b="b"/>
            <a:pathLst>
              <a:path w="3649089" h="8060236">
                <a:moveTo>
                  <a:pt x="0" y="0"/>
                </a:moveTo>
                <a:lnTo>
                  <a:pt x="3649089" y="0"/>
                </a:lnTo>
                <a:lnTo>
                  <a:pt x="3649089" y="8060236"/>
                </a:lnTo>
                <a:lnTo>
                  <a:pt x="0" y="806023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0059799"/>
              </p:ext>
            </p:extLst>
          </p:nvPr>
        </p:nvGraphicFramePr>
        <p:xfrm>
          <a:off x="3836959" y="1849936"/>
          <a:ext cx="9461259" cy="7172326"/>
        </p:xfrm>
        <a:graphic>
          <a:graphicData uri="http://schemas.openxmlformats.org/drawingml/2006/table">
            <a:tbl>
              <a:tblPr/>
              <a:tblGrid>
                <a:gridCol w="28964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72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9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84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24618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MODEL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Nunito Bold Bold"/>
                          <a:ea typeface="Nunito Bold Bold"/>
                          <a:cs typeface="Nunito Bold Bold"/>
                          <a:sym typeface="Nunito Bold Bold"/>
                        </a:rPr>
                        <a:t>ROC AREA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Nunito Bold Bold"/>
                          <a:ea typeface="Nunito Bold Bold"/>
                          <a:cs typeface="Nunito Bold Bold"/>
                          <a:sym typeface="Nunito Bold Bold"/>
                        </a:rPr>
                        <a:t>PRECISION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Nunito Bold Bold"/>
                          <a:ea typeface="Nunito Bold Bold"/>
                          <a:cs typeface="Nunito Bold Bold"/>
                          <a:sym typeface="Nunito Bold Bold"/>
                        </a:rPr>
                        <a:t>RECALL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0496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LOGISTIC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0.797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0.860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0.975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874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NAIVE BAYES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0.783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0.895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0.859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461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DECISION TREE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0.790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0.854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0.986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461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J48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0.709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0.855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0.983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461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RANDOM FOREST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0.759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0.863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0.955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24618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RANDOM TREE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0.700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0.861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Nunito Bold"/>
                          <a:ea typeface="Nunito Bold"/>
                          <a:cs typeface="Nunito Bold"/>
                          <a:sym typeface="Nunito Bold"/>
                        </a:rPr>
                        <a:t>0.957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3777019" y="693660"/>
            <a:ext cx="9685940" cy="979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0"/>
              </a:lnSpc>
            </a:pPr>
            <a:r>
              <a:rPr lang="en-US" sz="6200" b="1">
                <a:solidFill>
                  <a:srgbClr val="2D799C"/>
                </a:solidFill>
                <a:latin typeface="Nunito Bold Bold"/>
                <a:ea typeface="Nunito Bold Bold"/>
                <a:cs typeface="Nunito Bold Bold"/>
                <a:sym typeface="Nunito Bold Bold"/>
              </a:rPr>
              <a:t>RESULTS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98712" y="307157"/>
            <a:ext cx="9685940" cy="109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49"/>
              </a:lnSpc>
            </a:pPr>
            <a:r>
              <a:rPr lang="en-US" sz="6999" b="1">
                <a:solidFill>
                  <a:srgbClr val="2D799C"/>
                </a:solidFill>
                <a:latin typeface="Nunito Bold Bold"/>
                <a:ea typeface="Nunito Bold Bold"/>
                <a:cs typeface="Nunito Bold Bold"/>
                <a:sym typeface="Nunito Bold Bold"/>
              </a:rPr>
              <a:t>CONCLUSION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3468156" y="1877568"/>
            <a:ext cx="11747051" cy="7380732"/>
            <a:chOff x="0" y="0"/>
            <a:chExt cx="3093874" cy="19438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093874" cy="1943896"/>
            </a:xfrm>
            <a:custGeom>
              <a:avLst/>
              <a:gdLst/>
              <a:ahLst/>
              <a:cxnLst/>
              <a:rect l="l" t="t" r="r" b="b"/>
              <a:pathLst>
                <a:path w="3093874" h="1943896">
                  <a:moveTo>
                    <a:pt x="7909" y="0"/>
                  </a:moveTo>
                  <a:lnTo>
                    <a:pt x="3085965" y="0"/>
                  </a:lnTo>
                  <a:cubicBezTo>
                    <a:pt x="3090333" y="0"/>
                    <a:pt x="3093874" y="3541"/>
                    <a:pt x="3093874" y="7909"/>
                  </a:cubicBezTo>
                  <a:lnTo>
                    <a:pt x="3093874" y="1935988"/>
                  </a:lnTo>
                  <a:cubicBezTo>
                    <a:pt x="3093874" y="1938085"/>
                    <a:pt x="3093040" y="1940097"/>
                    <a:pt x="3091557" y="1941580"/>
                  </a:cubicBezTo>
                  <a:cubicBezTo>
                    <a:pt x="3090074" y="1943063"/>
                    <a:pt x="3088062" y="1943896"/>
                    <a:pt x="3085965" y="1943896"/>
                  </a:cubicBezTo>
                  <a:lnTo>
                    <a:pt x="7909" y="1943896"/>
                  </a:lnTo>
                  <a:cubicBezTo>
                    <a:pt x="5811" y="1943896"/>
                    <a:pt x="3800" y="1943063"/>
                    <a:pt x="2316" y="1941580"/>
                  </a:cubicBezTo>
                  <a:cubicBezTo>
                    <a:pt x="833" y="1940097"/>
                    <a:pt x="0" y="1938085"/>
                    <a:pt x="0" y="1935988"/>
                  </a:cubicBezTo>
                  <a:lnTo>
                    <a:pt x="0" y="7909"/>
                  </a:lnTo>
                  <a:cubicBezTo>
                    <a:pt x="0" y="5811"/>
                    <a:pt x="833" y="3800"/>
                    <a:pt x="2316" y="2316"/>
                  </a:cubicBezTo>
                  <a:cubicBezTo>
                    <a:pt x="3800" y="833"/>
                    <a:pt x="5811" y="0"/>
                    <a:pt x="7909" y="0"/>
                  </a:cubicBezTo>
                  <a:close/>
                </a:path>
              </a:pathLst>
            </a:custGeom>
            <a:solidFill>
              <a:srgbClr val="A5DAF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3093874" cy="20010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734061" lvl="1" indent="-367031" algn="ctr">
                <a:lnSpc>
                  <a:spcPts val="4760"/>
                </a:lnSpc>
                <a:buFont typeface="Arial"/>
                <a:buChar char="•"/>
              </a:pPr>
              <a:r>
                <a:rPr lang="en-US" sz="3400" b="1" dirty="0">
                  <a:solidFill>
                    <a:srgbClr val="5C3224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Logistic Regression</a:t>
              </a:r>
              <a:r>
                <a:rPr lang="en-US" sz="3400" dirty="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 is the most balanced and reliable model for predicting diabetes based on lifestyle factors, with the best ROC Area and high recall.</a:t>
              </a:r>
            </a:p>
            <a:p>
              <a:pPr algn="ctr">
                <a:lnSpc>
                  <a:spcPts val="4760"/>
                </a:lnSpc>
              </a:pPr>
              <a:endParaRPr lang="en-US" sz="3400" dirty="0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endParaRPr>
            </a:p>
            <a:p>
              <a:pPr marL="734061" lvl="1" indent="-367031" algn="ctr">
                <a:lnSpc>
                  <a:spcPts val="4760"/>
                </a:lnSpc>
                <a:buFont typeface="Arial"/>
                <a:buChar char="•"/>
              </a:pPr>
              <a:r>
                <a:rPr lang="en-US" sz="3400" dirty="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If avoiding false positives is more critical (e.g., minimizing unnecessary interventions), </a:t>
              </a:r>
              <a:r>
                <a:rPr lang="en-US" sz="3400" b="1" dirty="0">
                  <a:solidFill>
                    <a:srgbClr val="5C3224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Naïve Bayes</a:t>
              </a:r>
              <a:r>
                <a:rPr lang="en-US" sz="3400" dirty="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 could be considered due to its highest precision.</a:t>
              </a:r>
            </a:p>
            <a:p>
              <a:pPr algn="ctr">
                <a:lnSpc>
                  <a:spcPts val="4760"/>
                </a:lnSpc>
              </a:pPr>
              <a:endParaRPr lang="en-US" sz="3400" dirty="0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endParaRPr>
            </a:p>
            <a:p>
              <a:pPr marL="734061" lvl="1" indent="-367031" algn="ctr">
                <a:lnSpc>
                  <a:spcPts val="4760"/>
                </a:lnSpc>
                <a:buFont typeface="Arial"/>
                <a:buChar char="•"/>
              </a:pPr>
              <a:r>
                <a:rPr lang="en-US" sz="3400" dirty="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For scenarios requiring the utmost identification of positive cases, the </a:t>
              </a:r>
              <a:r>
                <a:rPr lang="en-US" sz="3400" b="1" dirty="0">
                  <a:solidFill>
                    <a:srgbClr val="5C3224"/>
                  </a:solidFill>
                  <a:latin typeface="Nunito Bold"/>
                  <a:ea typeface="Nunito Bold"/>
                  <a:cs typeface="Nunito Bold"/>
                  <a:sym typeface="Nunito Bold"/>
                </a:rPr>
                <a:t>Decision Tree</a:t>
              </a:r>
              <a:r>
                <a:rPr lang="en-US" sz="3400" dirty="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 is a strong candidate because of its exceptional recall.</a:t>
              </a:r>
            </a:p>
            <a:p>
              <a:pPr algn="ctr">
                <a:lnSpc>
                  <a:spcPts val="4760"/>
                </a:lnSpc>
              </a:pPr>
              <a:endParaRPr lang="en-US" sz="3400" dirty="0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 rot="6737149" flipH="1" flipV="1">
            <a:off x="-7476913" y="-9145504"/>
            <a:ext cx="15744553" cy="13339931"/>
          </a:xfrm>
          <a:custGeom>
            <a:avLst/>
            <a:gdLst/>
            <a:ahLst/>
            <a:cxnLst/>
            <a:rect l="l" t="t" r="r" b="b"/>
            <a:pathLst>
              <a:path w="15744553" h="13339931">
                <a:moveTo>
                  <a:pt x="15744553" y="13339931"/>
                </a:moveTo>
                <a:lnTo>
                  <a:pt x="0" y="13339931"/>
                </a:lnTo>
                <a:lnTo>
                  <a:pt x="0" y="0"/>
                </a:lnTo>
                <a:lnTo>
                  <a:pt x="15744553" y="0"/>
                </a:lnTo>
                <a:lnTo>
                  <a:pt x="15744553" y="13339931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-5585351">
            <a:off x="-3415423" y="-5153869"/>
            <a:ext cx="8238809" cy="8919970"/>
          </a:xfrm>
          <a:custGeom>
            <a:avLst/>
            <a:gdLst/>
            <a:ahLst/>
            <a:cxnLst/>
            <a:rect l="l" t="t" r="r" b="b"/>
            <a:pathLst>
              <a:path w="8238809" h="8919970">
                <a:moveTo>
                  <a:pt x="0" y="0"/>
                </a:moveTo>
                <a:lnTo>
                  <a:pt x="8238808" y="0"/>
                </a:lnTo>
                <a:lnTo>
                  <a:pt x="8238808" y="8919970"/>
                </a:lnTo>
                <a:lnTo>
                  <a:pt x="0" y="89199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6590698">
            <a:off x="10415723" y="5944493"/>
            <a:ext cx="15744553" cy="13339931"/>
          </a:xfrm>
          <a:custGeom>
            <a:avLst/>
            <a:gdLst/>
            <a:ahLst/>
            <a:cxnLst/>
            <a:rect l="l" t="t" r="r" b="b"/>
            <a:pathLst>
              <a:path w="15744553" h="13339931">
                <a:moveTo>
                  <a:pt x="0" y="0"/>
                </a:moveTo>
                <a:lnTo>
                  <a:pt x="15744554" y="0"/>
                </a:lnTo>
                <a:lnTo>
                  <a:pt x="15744554" y="13339931"/>
                </a:lnTo>
                <a:lnTo>
                  <a:pt x="0" y="133399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6793149">
            <a:off x="13648912" y="6418903"/>
            <a:ext cx="7527211" cy="8149539"/>
          </a:xfrm>
          <a:custGeom>
            <a:avLst/>
            <a:gdLst/>
            <a:ahLst/>
            <a:cxnLst/>
            <a:rect l="l" t="t" r="r" b="b"/>
            <a:pathLst>
              <a:path w="7527211" h="8149539">
                <a:moveTo>
                  <a:pt x="0" y="0"/>
                </a:moveTo>
                <a:lnTo>
                  <a:pt x="7527211" y="0"/>
                </a:lnTo>
                <a:lnTo>
                  <a:pt x="7527211" y="8149540"/>
                </a:lnTo>
                <a:lnTo>
                  <a:pt x="0" y="81495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33999" y="3861964"/>
            <a:ext cx="12899877" cy="2362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750"/>
              </a:lnSpc>
            </a:pPr>
            <a:r>
              <a:rPr lang="en-US" sz="15000" b="1">
                <a:solidFill>
                  <a:srgbClr val="2D799C"/>
                </a:solidFill>
                <a:latin typeface="Nunito Bold Bold"/>
                <a:ea typeface="Nunito Bold Bold"/>
                <a:cs typeface="Nunito Bold Bold"/>
                <a:sym typeface="Nunito Bold Bold"/>
              </a:rPr>
              <a:t>THANK YOU!</a:t>
            </a:r>
          </a:p>
        </p:txBody>
      </p:sp>
      <p:sp>
        <p:nvSpPr>
          <p:cNvPr id="3" name="Freeform 3"/>
          <p:cNvSpPr/>
          <p:nvPr/>
        </p:nvSpPr>
        <p:spPr>
          <a:xfrm rot="6737149" flipH="1" flipV="1">
            <a:off x="-7476913" y="-9145504"/>
            <a:ext cx="15744553" cy="13339931"/>
          </a:xfrm>
          <a:custGeom>
            <a:avLst/>
            <a:gdLst/>
            <a:ahLst/>
            <a:cxnLst/>
            <a:rect l="l" t="t" r="r" b="b"/>
            <a:pathLst>
              <a:path w="15744553" h="13339931">
                <a:moveTo>
                  <a:pt x="15744553" y="13339931"/>
                </a:moveTo>
                <a:lnTo>
                  <a:pt x="0" y="13339931"/>
                </a:lnTo>
                <a:lnTo>
                  <a:pt x="0" y="0"/>
                </a:lnTo>
                <a:lnTo>
                  <a:pt x="15744553" y="0"/>
                </a:lnTo>
                <a:lnTo>
                  <a:pt x="15744553" y="13339931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585351">
            <a:off x="-3415423" y="-5153869"/>
            <a:ext cx="8238809" cy="8919970"/>
          </a:xfrm>
          <a:custGeom>
            <a:avLst/>
            <a:gdLst/>
            <a:ahLst/>
            <a:cxnLst/>
            <a:rect l="l" t="t" r="r" b="b"/>
            <a:pathLst>
              <a:path w="8238809" h="8919970">
                <a:moveTo>
                  <a:pt x="0" y="0"/>
                </a:moveTo>
                <a:lnTo>
                  <a:pt x="8238808" y="0"/>
                </a:lnTo>
                <a:lnTo>
                  <a:pt x="8238808" y="8919970"/>
                </a:lnTo>
                <a:lnTo>
                  <a:pt x="0" y="89199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6590698">
            <a:off x="10415723" y="5944493"/>
            <a:ext cx="15744553" cy="13339931"/>
          </a:xfrm>
          <a:custGeom>
            <a:avLst/>
            <a:gdLst/>
            <a:ahLst/>
            <a:cxnLst/>
            <a:rect l="l" t="t" r="r" b="b"/>
            <a:pathLst>
              <a:path w="15744553" h="13339931">
                <a:moveTo>
                  <a:pt x="0" y="0"/>
                </a:moveTo>
                <a:lnTo>
                  <a:pt x="15744554" y="0"/>
                </a:lnTo>
                <a:lnTo>
                  <a:pt x="15744554" y="13339931"/>
                </a:lnTo>
                <a:lnTo>
                  <a:pt x="0" y="133399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6793149">
            <a:off x="13648912" y="6418903"/>
            <a:ext cx="7527211" cy="8149539"/>
          </a:xfrm>
          <a:custGeom>
            <a:avLst/>
            <a:gdLst/>
            <a:ahLst/>
            <a:cxnLst/>
            <a:rect l="l" t="t" r="r" b="b"/>
            <a:pathLst>
              <a:path w="7527211" h="8149539">
                <a:moveTo>
                  <a:pt x="0" y="0"/>
                </a:moveTo>
                <a:lnTo>
                  <a:pt x="7527211" y="0"/>
                </a:lnTo>
                <a:lnTo>
                  <a:pt x="7527211" y="8149540"/>
                </a:lnTo>
                <a:lnTo>
                  <a:pt x="0" y="81495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608294">
            <a:off x="-6886809" y="2702447"/>
            <a:ext cx="15030108" cy="16272755"/>
          </a:xfrm>
          <a:custGeom>
            <a:avLst/>
            <a:gdLst/>
            <a:ahLst/>
            <a:cxnLst/>
            <a:rect l="l" t="t" r="r" b="b"/>
            <a:pathLst>
              <a:path w="15030108" h="16272755">
                <a:moveTo>
                  <a:pt x="0" y="0"/>
                </a:moveTo>
                <a:lnTo>
                  <a:pt x="15030108" y="0"/>
                </a:lnTo>
                <a:lnTo>
                  <a:pt x="15030108" y="16272755"/>
                </a:lnTo>
                <a:lnTo>
                  <a:pt x="0" y="162727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7698310">
            <a:off x="11574186" y="-5252993"/>
            <a:ext cx="8955179" cy="9695568"/>
          </a:xfrm>
          <a:custGeom>
            <a:avLst/>
            <a:gdLst/>
            <a:ahLst/>
            <a:cxnLst/>
            <a:rect l="l" t="t" r="r" b="b"/>
            <a:pathLst>
              <a:path w="8955179" h="9695568">
                <a:moveTo>
                  <a:pt x="0" y="0"/>
                </a:moveTo>
                <a:lnTo>
                  <a:pt x="8955179" y="0"/>
                </a:lnTo>
                <a:lnTo>
                  <a:pt x="8955179" y="9695567"/>
                </a:lnTo>
                <a:lnTo>
                  <a:pt x="0" y="96955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069635" y="2702731"/>
            <a:ext cx="4961738" cy="9410192"/>
          </a:xfrm>
          <a:custGeom>
            <a:avLst/>
            <a:gdLst/>
            <a:ahLst/>
            <a:cxnLst/>
            <a:rect l="l" t="t" r="r" b="b"/>
            <a:pathLst>
              <a:path w="4961738" h="9410192">
                <a:moveTo>
                  <a:pt x="0" y="0"/>
                </a:moveTo>
                <a:lnTo>
                  <a:pt x="4961737" y="0"/>
                </a:lnTo>
                <a:lnTo>
                  <a:pt x="4961737" y="9410192"/>
                </a:lnTo>
                <a:lnTo>
                  <a:pt x="0" y="94101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568648" y="2860675"/>
            <a:ext cx="3453311" cy="9690414"/>
          </a:xfrm>
          <a:custGeom>
            <a:avLst/>
            <a:gdLst/>
            <a:ahLst/>
            <a:cxnLst/>
            <a:rect l="l" t="t" r="r" b="b"/>
            <a:pathLst>
              <a:path w="3453311" h="9690414">
                <a:moveTo>
                  <a:pt x="0" y="0"/>
                </a:moveTo>
                <a:lnTo>
                  <a:pt x="3453312" y="0"/>
                </a:lnTo>
                <a:lnTo>
                  <a:pt x="3453312" y="9690414"/>
                </a:lnTo>
                <a:lnTo>
                  <a:pt x="0" y="969041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4301030" y="3365181"/>
            <a:ext cx="9685940" cy="5147148"/>
            <a:chOff x="0" y="0"/>
            <a:chExt cx="2551029" cy="13556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551029" cy="1230426"/>
            </a:xfrm>
            <a:custGeom>
              <a:avLst/>
              <a:gdLst/>
              <a:ahLst/>
              <a:cxnLst/>
              <a:rect l="l" t="t" r="r" b="b"/>
              <a:pathLst>
                <a:path w="2551029" h="1230426">
                  <a:moveTo>
                    <a:pt x="9592" y="0"/>
                  </a:moveTo>
                  <a:lnTo>
                    <a:pt x="2541438" y="0"/>
                  </a:lnTo>
                  <a:cubicBezTo>
                    <a:pt x="2546735" y="0"/>
                    <a:pt x="2551029" y="4294"/>
                    <a:pt x="2551029" y="9592"/>
                  </a:cubicBezTo>
                  <a:lnTo>
                    <a:pt x="2551029" y="1220835"/>
                  </a:lnTo>
                  <a:cubicBezTo>
                    <a:pt x="2551029" y="1226132"/>
                    <a:pt x="2546735" y="1230426"/>
                    <a:pt x="2541438" y="1230426"/>
                  </a:cubicBezTo>
                  <a:lnTo>
                    <a:pt x="9592" y="1230426"/>
                  </a:lnTo>
                  <a:cubicBezTo>
                    <a:pt x="4294" y="1230426"/>
                    <a:pt x="0" y="1226132"/>
                    <a:pt x="0" y="1220835"/>
                  </a:cubicBezTo>
                  <a:lnTo>
                    <a:pt x="0" y="9592"/>
                  </a:lnTo>
                  <a:cubicBezTo>
                    <a:pt x="0" y="4294"/>
                    <a:pt x="4294" y="0"/>
                    <a:pt x="9592" y="0"/>
                  </a:cubicBezTo>
                  <a:close/>
                </a:path>
              </a:pathLst>
            </a:custGeom>
            <a:solidFill>
              <a:srgbClr val="A5DAF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8051"/>
              <a:ext cx="2551029" cy="1287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760"/>
                </a:lnSpc>
              </a:pPr>
              <a:r>
                <a:rPr lang="en-US" sz="3400" dirty="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Diabetes is a chronic medical condition that occurs when the body is unable to effectively regulate blood sugar (glucose) levels. Glucose is the primary energy source for the body's cells, and insulin, a hormone produced by the pancreas, facilitates the uptake of glucose into cells.</a:t>
              </a:r>
            </a:p>
            <a:p>
              <a:pPr algn="ctr">
                <a:lnSpc>
                  <a:spcPts val="4760"/>
                </a:lnSpc>
              </a:pPr>
              <a:endParaRPr lang="en-US" sz="3400" dirty="0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383695" y="1149985"/>
            <a:ext cx="9685940" cy="1710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600" b="1">
                <a:solidFill>
                  <a:srgbClr val="2D799C"/>
                </a:solidFill>
                <a:latin typeface="Nunito Bold Bold"/>
                <a:ea typeface="Nunito Bold Bold"/>
                <a:cs typeface="Nunito Bold Bold"/>
                <a:sym typeface="Nunito Bold Bold"/>
              </a:rPr>
              <a:t>INFLUENCE OF LIFESTYLE FACTORS ON THE PREVALENCE OF DIABETES IN UNITED STATES.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79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097147">
            <a:off x="-4977984" y="-3197881"/>
            <a:ext cx="17288011" cy="14647660"/>
          </a:xfrm>
          <a:custGeom>
            <a:avLst/>
            <a:gdLst/>
            <a:ahLst/>
            <a:cxnLst/>
            <a:rect l="l" t="t" r="r" b="b"/>
            <a:pathLst>
              <a:path w="17288011" h="14647660">
                <a:moveTo>
                  <a:pt x="0" y="0"/>
                </a:moveTo>
                <a:lnTo>
                  <a:pt x="17288011" y="0"/>
                </a:lnTo>
                <a:lnTo>
                  <a:pt x="17288011" y="14647660"/>
                </a:lnTo>
                <a:lnTo>
                  <a:pt x="0" y="146476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9550232" y="2328314"/>
            <a:ext cx="7709068" cy="4413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50"/>
              </a:lnSpc>
            </a:pPr>
            <a:r>
              <a:rPr lang="en-US" sz="7000" b="1">
                <a:solidFill>
                  <a:srgbClr val="FFC9B3"/>
                </a:solidFill>
                <a:latin typeface="Nunito Bold Bold"/>
                <a:ea typeface="Nunito Bold Bold"/>
                <a:cs typeface="Nunito Bold Bold"/>
                <a:sym typeface="Nunito Bold Bold"/>
              </a:rPr>
              <a:t>WHAT ARE THE DIFFERENT TYPES OF DIABETES?</a:t>
            </a:r>
          </a:p>
        </p:txBody>
      </p:sp>
      <p:sp>
        <p:nvSpPr>
          <p:cNvPr id="4" name="Freeform 4"/>
          <p:cNvSpPr/>
          <p:nvPr/>
        </p:nvSpPr>
        <p:spPr>
          <a:xfrm>
            <a:off x="12363327" y="6935953"/>
            <a:ext cx="2082878" cy="984633"/>
          </a:xfrm>
          <a:custGeom>
            <a:avLst/>
            <a:gdLst/>
            <a:ahLst/>
            <a:cxnLst/>
            <a:rect l="l" t="t" r="r" b="b"/>
            <a:pathLst>
              <a:path w="2082878" h="984633">
                <a:moveTo>
                  <a:pt x="0" y="0"/>
                </a:moveTo>
                <a:lnTo>
                  <a:pt x="2082878" y="0"/>
                </a:lnTo>
                <a:lnTo>
                  <a:pt x="2082878" y="984633"/>
                </a:lnTo>
                <a:lnTo>
                  <a:pt x="0" y="9846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6793149">
            <a:off x="13648912" y="6418903"/>
            <a:ext cx="7527211" cy="8149539"/>
          </a:xfrm>
          <a:custGeom>
            <a:avLst/>
            <a:gdLst/>
            <a:ahLst/>
            <a:cxnLst/>
            <a:rect l="l" t="t" r="r" b="b"/>
            <a:pathLst>
              <a:path w="7527211" h="8149539">
                <a:moveTo>
                  <a:pt x="0" y="0"/>
                </a:moveTo>
                <a:lnTo>
                  <a:pt x="7527211" y="0"/>
                </a:lnTo>
                <a:lnTo>
                  <a:pt x="7527211" y="8149540"/>
                </a:lnTo>
                <a:lnTo>
                  <a:pt x="0" y="81495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6342428">
            <a:off x="-3763605" y="-4074770"/>
            <a:ext cx="7527211" cy="8149539"/>
          </a:xfrm>
          <a:custGeom>
            <a:avLst/>
            <a:gdLst/>
            <a:ahLst/>
            <a:cxnLst/>
            <a:rect l="l" t="t" r="r" b="b"/>
            <a:pathLst>
              <a:path w="7527211" h="8149539">
                <a:moveTo>
                  <a:pt x="0" y="0"/>
                </a:moveTo>
                <a:lnTo>
                  <a:pt x="7527210" y="0"/>
                </a:lnTo>
                <a:lnTo>
                  <a:pt x="7527210" y="8149540"/>
                </a:lnTo>
                <a:lnTo>
                  <a:pt x="0" y="81495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453173" y="2318574"/>
            <a:ext cx="5918765" cy="8845980"/>
          </a:xfrm>
          <a:custGeom>
            <a:avLst/>
            <a:gdLst/>
            <a:ahLst/>
            <a:cxnLst/>
            <a:rect l="l" t="t" r="r" b="b"/>
            <a:pathLst>
              <a:path w="5918765" h="8845980">
                <a:moveTo>
                  <a:pt x="0" y="0"/>
                </a:moveTo>
                <a:lnTo>
                  <a:pt x="5918765" y="0"/>
                </a:lnTo>
                <a:lnTo>
                  <a:pt x="5918765" y="8845980"/>
                </a:lnTo>
                <a:lnTo>
                  <a:pt x="0" y="884598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555465">
            <a:off x="-7140892" y="2332960"/>
            <a:ext cx="15401505" cy="16674858"/>
          </a:xfrm>
          <a:custGeom>
            <a:avLst/>
            <a:gdLst/>
            <a:ahLst/>
            <a:cxnLst/>
            <a:rect l="l" t="t" r="r" b="b"/>
            <a:pathLst>
              <a:path w="15401505" h="16674858">
                <a:moveTo>
                  <a:pt x="0" y="0"/>
                </a:moveTo>
                <a:lnTo>
                  <a:pt x="15401505" y="0"/>
                </a:lnTo>
                <a:lnTo>
                  <a:pt x="15401505" y="16674858"/>
                </a:lnTo>
                <a:lnTo>
                  <a:pt x="0" y="16674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381267">
            <a:off x="7695561" y="-11646070"/>
            <a:ext cx="15574725" cy="16862400"/>
          </a:xfrm>
          <a:custGeom>
            <a:avLst/>
            <a:gdLst/>
            <a:ahLst/>
            <a:cxnLst/>
            <a:rect l="l" t="t" r="r" b="b"/>
            <a:pathLst>
              <a:path w="15574725" h="16862400">
                <a:moveTo>
                  <a:pt x="0" y="0"/>
                </a:moveTo>
                <a:lnTo>
                  <a:pt x="15574725" y="0"/>
                </a:lnTo>
                <a:lnTo>
                  <a:pt x="15574725" y="16862400"/>
                </a:lnTo>
                <a:lnTo>
                  <a:pt x="0" y="16862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69782">
            <a:off x="1296411" y="7014154"/>
            <a:ext cx="1326215" cy="2464251"/>
          </a:xfrm>
          <a:custGeom>
            <a:avLst/>
            <a:gdLst/>
            <a:ahLst/>
            <a:cxnLst/>
            <a:rect l="l" t="t" r="r" b="b"/>
            <a:pathLst>
              <a:path w="1326215" h="2464251">
                <a:moveTo>
                  <a:pt x="0" y="0"/>
                </a:moveTo>
                <a:lnTo>
                  <a:pt x="1326215" y="0"/>
                </a:lnTo>
                <a:lnTo>
                  <a:pt x="1326215" y="2464250"/>
                </a:lnTo>
                <a:lnTo>
                  <a:pt x="0" y="24642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0461120">
            <a:off x="2913715" y="7495452"/>
            <a:ext cx="1470601" cy="2191952"/>
          </a:xfrm>
          <a:custGeom>
            <a:avLst/>
            <a:gdLst/>
            <a:ahLst/>
            <a:cxnLst/>
            <a:rect l="l" t="t" r="r" b="b"/>
            <a:pathLst>
              <a:path w="1470601" h="2191952">
                <a:moveTo>
                  <a:pt x="0" y="0"/>
                </a:moveTo>
                <a:lnTo>
                  <a:pt x="1470601" y="0"/>
                </a:lnTo>
                <a:lnTo>
                  <a:pt x="1470601" y="2191952"/>
                </a:lnTo>
                <a:lnTo>
                  <a:pt x="0" y="219195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976321">
            <a:off x="14374760" y="912433"/>
            <a:ext cx="2436144" cy="2241253"/>
          </a:xfrm>
          <a:custGeom>
            <a:avLst/>
            <a:gdLst/>
            <a:ahLst/>
            <a:cxnLst/>
            <a:rect l="l" t="t" r="r" b="b"/>
            <a:pathLst>
              <a:path w="2436144" h="2241253">
                <a:moveTo>
                  <a:pt x="0" y="0"/>
                </a:moveTo>
                <a:lnTo>
                  <a:pt x="2436144" y="0"/>
                </a:lnTo>
                <a:lnTo>
                  <a:pt x="2436144" y="2241252"/>
                </a:lnTo>
                <a:lnTo>
                  <a:pt x="0" y="22412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625819" y="3164495"/>
            <a:ext cx="1187562" cy="2676882"/>
          </a:xfrm>
          <a:custGeom>
            <a:avLst/>
            <a:gdLst/>
            <a:ahLst/>
            <a:cxnLst/>
            <a:rect l="l" t="t" r="r" b="b"/>
            <a:pathLst>
              <a:path w="1187562" h="2676882">
                <a:moveTo>
                  <a:pt x="0" y="0"/>
                </a:moveTo>
                <a:lnTo>
                  <a:pt x="1187562" y="0"/>
                </a:lnTo>
                <a:lnTo>
                  <a:pt x="1187562" y="2676882"/>
                </a:lnTo>
                <a:lnTo>
                  <a:pt x="0" y="267688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1476618">
            <a:off x="15736031" y="3167285"/>
            <a:ext cx="1565374" cy="2459873"/>
          </a:xfrm>
          <a:custGeom>
            <a:avLst/>
            <a:gdLst/>
            <a:ahLst/>
            <a:cxnLst/>
            <a:rect l="l" t="t" r="r" b="b"/>
            <a:pathLst>
              <a:path w="1565374" h="2459873">
                <a:moveTo>
                  <a:pt x="0" y="0"/>
                </a:moveTo>
                <a:lnTo>
                  <a:pt x="1565373" y="0"/>
                </a:lnTo>
                <a:lnTo>
                  <a:pt x="1565373" y="2459872"/>
                </a:lnTo>
                <a:lnTo>
                  <a:pt x="0" y="24598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6337500">
            <a:off x="1078081" y="5186238"/>
            <a:ext cx="1470601" cy="2191952"/>
          </a:xfrm>
          <a:custGeom>
            <a:avLst/>
            <a:gdLst/>
            <a:ahLst/>
            <a:cxnLst/>
            <a:rect l="l" t="t" r="r" b="b"/>
            <a:pathLst>
              <a:path w="1470601" h="2191952">
                <a:moveTo>
                  <a:pt x="0" y="0"/>
                </a:moveTo>
                <a:lnTo>
                  <a:pt x="1470601" y="0"/>
                </a:lnTo>
                <a:lnTo>
                  <a:pt x="1470601" y="2191952"/>
                </a:lnTo>
                <a:lnTo>
                  <a:pt x="0" y="219195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4301030" y="4089202"/>
            <a:ext cx="9685940" cy="4671775"/>
            <a:chOff x="0" y="0"/>
            <a:chExt cx="2551029" cy="12304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551029" cy="1230426"/>
            </a:xfrm>
            <a:custGeom>
              <a:avLst/>
              <a:gdLst/>
              <a:ahLst/>
              <a:cxnLst/>
              <a:rect l="l" t="t" r="r" b="b"/>
              <a:pathLst>
                <a:path w="2551029" h="1230426">
                  <a:moveTo>
                    <a:pt x="9592" y="0"/>
                  </a:moveTo>
                  <a:lnTo>
                    <a:pt x="2541438" y="0"/>
                  </a:lnTo>
                  <a:cubicBezTo>
                    <a:pt x="2546735" y="0"/>
                    <a:pt x="2551029" y="4294"/>
                    <a:pt x="2551029" y="9592"/>
                  </a:cubicBezTo>
                  <a:lnTo>
                    <a:pt x="2551029" y="1220835"/>
                  </a:lnTo>
                  <a:cubicBezTo>
                    <a:pt x="2551029" y="1226132"/>
                    <a:pt x="2546735" y="1230426"/>
                    <a:pt x="2541438" y="1230426"/>
                  </a:cubicBezTo>
                  <a:lnTo>
                    <a:pt x="9592" y="1230426"/>
                  </a:lnTo>
                  <a:cubicBezTo>
                    <a:pt x="4294" y="1230426"/>
                    <a:pt x="0" y="1226132"/>
                    <a:pt x="0" y="1220835"/>
                  </a:cubicBezTo>
                  <a:lnTo>
                    <a:pt x="0" y="9592"/>
                  </a:lnTo>
                  <a:cubicBezTo>
                    <a:pt x="0" y="4294"/>
                    <a:pt x="4294" y="0"/>
                    <a:pt x="9592" y="0"/>
                  </a:cubicBezTo>
                  <a:close/>
                </a:path>
              </a:pathLst>
            </a:custGeom>
            <a:solidFill>
              <a:srgbClr val="A5DAF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2551029" cy="1287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· An autoimmune condition where the immune system attacks and destroys insulin-producing beta cells in the pancreas.</a:t>
              </a:r>
            </a:p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· Commonly diagnosed in children and young adults but can occur at any age.</a:t>
              </a:r>
            </a:p>
            <a:p>
              <a:pPr algn="ctr">
                <a:lnSpc>
                  <a:spcPts val="4760"/>
                </a:lnSpc>
              </a:pPr>
              <a:endParaRPr lang="en-US" sz="3400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488609" y="1024778"/>
            <a:ext cx="905629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Type 1 Diabetes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555465">
            <a:off x="-7140892" y="2332960"/>
            <a:ext cx="15401505" cy="16674858"/>
          </a:xfrm>
          <a:custGeom>
            <a:avLst/>
            <a:gdLst/>
            <a:ahLst/>
            <a:cxnLst/>
            <a:rect l="l" t="t" r="r" b="b"/>
            <a:pathLst>
              <a:path w="15401505" h="16674858">
                <a:moveTo>
                  <a:pt x="0" y="0"/>
                </a:moveTo>
                <a:lnTo>
                  <a:pt x="15401505" y="0"/>
                </a:lnTo>
                <a:lnTo>
                  <a:pt x="15401505" y="16674858"/>
                </a:lnTo>
                <a:lnTo>
                  <a:pt x="0" y="16674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381267">
            <a:off x="7695561" y="-11646070"/>
            <a:ext cx="15574725" cy="16862400"/>
          </a:xfrm>
          <a:custGeom>
            <a:avLst/>
            <a:gdLst/>
            <a:ahLst/>
            <a:cxnLst/>
            <a:rect l="l" t="t" r="r" b="b"/>
            <a:pathLst>
              <a:path w="15574725" h="16862400">
                <a:moveTo>
                  <a:pt x="0" y="0"/>
                </a:moveTo>
                <a:lnTo>
                  <a:pt x="15574725" y="0"/>
                </a:lnTo>
                <a:lnTo>
                  <a:pt x="15574725" y="16862400"/>
                </a:lnTo>
                <a:lnTo>
                  <a:pt x="0" y="16862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69782">
            <a:off x="1296411" y="7014154"/>
            <a:ext cx="1326215" cy="2464251"/>
          </a:xfrm>
          <a:custGeom>
            <a:avLst/>
            <a:gdLst/>
            <a:ahLst/>
            <a:cxnLst/>
            <a:rect l="l" t="t" r="r" b="b"/>
            <a:pathLst>
              <a:path w="1326215" h="2464251">
                <a:moveTo>
                  <a:pt x="0" y="0"/>
                </a:moveTo>
                <a:lnTo>
                  <a:pt x="1326215" y="0"/>
                </a:lnTo>
                <a:lnTo>
                  <a:pt x="1326215" y="2464250"/>
                </a:lnTo>
                <a:lnTo>
                  <a:pt x="0" y="24642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0461120">
            <a:off x="2913715" y="7495452"/>
            <a:ext cx="1470601" cy="2191952"/>
          </a:xfrm>
          <a:custGeom>
            <a:avLst/>
            <a:gdLst/>
            <a:ahLst/>
            <a:cxnLst/>
            <a:rect l="l" t="t" r="r" b="b"/>
            <a:pathLst>
              <a:path w="1470601" h="2191952">
                <a:moveTo>
                  <a:pt x="0" y="0"/>
                </a:moveTo>
                <a:lnTo>
                  <a:pt x="1470601" y="0"/>
                </a:lnTo>
                <a:lnTo>
                  <a:pt x="1470601" y="2191952"/>
                </a:lnTo>
                <a:lnTo>
                  <a:pt x="0" y="219195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976321">
            <a:off x="14374760" y="912433"/>
            <a:ext cx="2436144" cy="2241253"/>
          </a:xfrm>
          <a:custGeom>
            <a:avLst/>
            <a:gdLst/>
            <a:ahLst/>
            <a:cxnLst/>
            <a:rect l="l" t="t" r="r" b="b"/>
            <a:pathLst>
              <a:path w="2436144" h="2241253">
                <a:moveTo>
                  <a:pt x="0" y="0"/>
                </a:moveTo>
                <a:lnTo>
                  <a:pt x="2436144" y="0"/>
                </a:lnTo>
                <a:lnTo>
                  <a:pt x="2436144" y="2241252"/>
                </a:lnTo>
                <a:lnTo>
                  <a:pt x="0" y="22412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625819" y="3164495"/>
            <a:ext cx="1187562" cy="2676882"/>
          </a:xfrm>
          <a:custGeom>
            <a:avLst/>
            <a:gdLst/>
            <a:ahLst/>
            <a:cxnLst/>
            <a:rect l="l" t="t" r="r" b="b"/>
            <a:pathLst>
              <a:path w="1187562" h="2676882">
                <a:moveTo>
                  <a:pt x="0" y="0"/>
                </a:moveTo>
                <a:lnTo>
                  <a:pt x="1187562" y="0"/>
                </a:lnTo>
                <a:lnTo>
                  <a:pt x="1187562" y="2676882"/>
                </a:lnTo>
                <a:lnTo>
                  <a:pt x="0" y="267688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1476618">
            <a:off x="15736031" y="3167285"/>
            <a:ext cx="1565374" cy="2459873"/>
          </a:xfrm>
          <a:custGeom>
            <a:avLst/>
            <a:gdLst/>
            <a:ahLst/>
            <a:cxnLst/>
            <a:rect l="l" t="t" r="r" b="b"/>
            <a:pathLst>
              <a:path w="1565374" h="2459873">
                <a:moveTo>
                  <a:pt x="0" y="0"/>
                </a:moveTo>
                <a:lnTo>
                  <a:pt x="1565373" y="0"/>
                </a:lnTo>
                <a:lnTo>
                  <a:pt x="1565373" y="2459872"/>
                </a:lnTo>
                <a:lnTo>
                  <a:pt x="0" y="24598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6337500">
            <a:off x="1078081" y="5186238"/>
            <a:ext cx="1470601" cy="2191952"/>
          </a:xfrm>
          <a:custGeom>
            <a:avLst/>
            <a:gdLst/>
            <a:ahLst/>
            <a:cxnLst/>
            <a:rect l="l" t="t" r="r" b="b"/>
            <a:pathLst>
              <a:path w="1470601" h="2191952">
                <a:moveTo>
                  <a:pt x="0" y="0"/>
                </a:moveTo>
                <a:lnTo>
                  <a:pt x="1470601" y="0"/>
                </a:lnTo>
                <a:lnTo>
                  <a:pt x="1470601" y="2191952"/>
                </a:lnTo>
                <a:lnTo>
                  <a:pt x="0" y="219195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4301030" y="4089202"/>
            <a:ext cx="9685940" cy="4671775"/>
            <a:chOff x="0" y="0"/>
            <a:chExt cx="2551029" cy="12304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551029" cy="1230426"/>
            </a:xfrm>
            <a:custGeom>
              <a:avLst/>
              <a:gdLst/>
              <a:ahLst/>
              <a:cxnLst/>
              <a:rect l="l" t="t" r="r" b="b"/>
              <a:pathLst>
                <a:path w="2551029" h="1230426">
                  <a:moveTo>
                    <a:pt x="9592" y="0"/>
                  </a:moveTo>
                  <a:lnTo>
                    <a:pt x="2541438" y="0"/>
                  </a:lnTo>
                  <a:cubicBezTo>
                    <a:pt x="2546735" y="0"/>
                    <a:pt x="2551029" y="4294"/>
                    <a:pt x="2551029" y="9592"/>
                  </a:cubicBezTo>
                  <a:lnTo>
                    <a:pt x="2551029" y="1220835"/>
                  </a:lnTo>
                  <a:cubicBezTo>
                    <a:pt x="2551029" y="1226132"/>
                    <a:pt x="2546735" y="1230426"/>
                    <a:pt x="2541438" y="1230426"/>
                  </a:cubicBezTo>
                  <a:lnTo>
                    <a:pt x="9592" y="1230426"/>
                  </a:lnTo>
                  <a:cubicBezTo>
                    <a:pt x="4294" y="1230426"/>
                    <a:pt x="0" y="1226132"/>
                    <a:pt x="0" y="1220835"/>
                  </a:cubicBezTo>
                  <a:lnTo>
                    <a:pt x="0" y="9592"/>
                  </a:lnTo>
                  <a:cubicBezTo>
                    <a:pt x="0" y="4294"/>
                    <a:pt x="4294" y="0"/>
                    <a:pt x="9592" y="0"/>
                  </a:cubicBezTo>
                  <a:close/>
                </a:path>
              </a:pathLst>
            </a:custGeom>
            <a:solidFill>
              <a:srgbClr val="A5DAF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2551029" cy="1287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· A condition where the body becomes resistant to insulin or the pancreas doesn't produce enough insulin.</a:t>
              </a:r>
            </a:p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· It is more common in adults but increasingly seen in children and adolescents.</a:t>
              </a:r>
            </a:p>
            <a:p>
              <a:pPr algn="ctr">
                <a:lnSpc>
                  <a:spcPts val="4760"/>
                </a:lnSpc>
              </a:pPr>
              <a:endParaRPr lang="en-US" sz="3400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598194" y="1014487"/>
            <a:ext cx="9091612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Type 2 Diabetes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555465">
            <a:off x="-7140892" y="2332960"/>
            <a:ext cx="15401505" cy="16674858"/>
          </a:xfrm>
          <a:custGeom>
            <a:avLst/>
            <a:gdLst/>
            <a:ahLst/>
            <a:cxnLst/>
            <a:rect l="l" t="t" r="r" b="b"/>
            <a:pathLst>
              <a:path w="15401505" h="16674858">
                <a:moveTo>
                  <a:pt x="0" y="0"/>
                </a:moveTo>
                <a:lnTo>
                  <a:pt x="15401505" y="0"/>
                </a:lnTo>
                <a:lnTo>
                  <a:pt x="15401505" y="16674858"/>
                </a:lnTo>
                <a:lnTo>
                  <a:pt x="0" y="16674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381267">
            <a:off x="7695561" y="-11646070"/>
            <a:ext cx="15574725" cy="16862400"/>
          </a:xfrm>
          <a:custGeom>
            <a:avLst/>
            <a:gdLst/>
            <a:ahLst/>
            <a:cxnLst/>
            <a:rect l="l" t="t" r="r" b="b"/>
            <a:pathLst>
              <a:path w="15574725" h="16862400">
                <a:moveTo>
                  <a:pt x="0" y="0"/>
                </a:moveTo>
                <a:lnTo>
                  <a:pt x="15574725" y="0"/>
                </a:lnTo>
                <a:lnTo>
                  <a:pt x="15574725" y="16862400"/>
                </a:lnTo>
                <a:lnTo>
                  <a:pt x="0" y="168624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69782">
            <a:off x="1296411" y="7014154"/>
            <a:ext cx="1326215" cy="2464251"/>
          </a:xfrm>
          <a:custGeom>
            <a:avLst/>
            <a:gdLst/>
            <a:ahLst/>
            <a:cxnLst/>
            <a:rect l="l" t="t" r="r" b="b"/>
            <a:pathLst>
              <a:path w="1326215" h="2464251">
                <a:moveTo>
                  <a:pt x="0" y="0"/>
                </a:moveTo>
                <a:lnTo>
                  <a:pt x="1326215" y="0"/>
                </a:lnTo>
                <a:lnTo>
                  <a:pt x="1326215" y="2464250"/>
                </a:lnTo>
                <a:lnTo>
                  <a:pt x="0" y="246425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0461120">
            <a:off x="2913715" y="7495452"/>
            <a:ext cx="1470601" cy="2191952"/>
          </a:xfrm>
          <a:custGeom>
            <a:avLst/>
            <a:gdLst/>
            <a:ahLst/>
            <a:cxnLst/>
            <a:rect l="l" t="t" r="r" b="b"/>
            <a:pathLst>
              <a:path w="1470601" h="2191952">
                <a:moveTo>
                  <a:pt x="0" y="0"/>
                </a:moveTo>
                <a:lnTo>
                  <a:pt x="1470601" y="0"/>
                </a:lnTo>
                <a:lnTo>
                  <a:pt x="1470601" y="2191952"/>
                </a:lnTo>
                <a:lnTo>
                  <a:pt x="0" y="219195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976321">
            <a:off x="14374760" y="912433"/>
            <a:ext cx="2436144" cy="2241253"/>
          </a:xfrm>
          <a:custGeom>
            <a:avLst/>
            <a:gdLst/>
            <a:ahLst/>
            <a:cxnLst/>
            <a:rect l="l" t="t" r="r" b="b"/>
            <a:pathLst>
              <a:path w="2436144" h="2241253">
                <a:moveTo>
                  <a:pt x="0" y="0"/>
                </a:moveTo>
                <a:lnTo>
                  <a:pt x="2436144" y="0"/>
                </a:lnTo>
                <a:lnTo>
                  <a:pt x="2436144" y="2241252"/>
                </a:lnTo>
                <a:lnTo>
                  <a:pt x="0" y="22412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625819" y="3164495"/>
            <a:ext cx="1187562" cy="2676882"/>
          </a:xfrm>
          <a:custGeom>
            <a:avLst/>
            <a:gdLst/>
            <a:ahLst/>
            <a:cxnLst/>
            <a:rect l="l" t="t" r="r" b="b"/>
            <a:pathLst>
              <a:path w="1187562" h="2676882">
                <a:moveTo>
                  <a:pt x="0" y="0"/>
                </a:moveTo>
                <a:lnTo>
                  <a:pt x="1187562" y="0"/>
                </a:lnTo>
                <a:lnTo>
                  <a:pt x="1187562" y="2676882"/>
                </a:lnTo>
                <a:lnTo>
                  <a:pt x="0" y="267688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1476618">
            <a:off x="15736031" y="3167285"/>
            <a:ext cx="1565374" cy="2459873"/>
          </a:xfrm>
          <a:custGeom>
            <a:avLst/>
            <a:gdLst/>
            <a:ahLst/>
            <a:cxnLst/>
            <a:rect l="l" t="t" r="r" b="b"/>
            <a:pathLst>
              <a:path w="1565374" h="2459873">
                <a:moveTo>
                  <a:pt x="0" y="0"/>
                </a:moveTo>
                <a:lnTo>
                  <a:pt x="1565373" y="0"/>
                </a:lnTo>
                <a:lnTo>
                  <a:pt x="1565373" y="2459872"/>
                </a:lnTo>
                <a:lnTo>
                  <a:pt x="0" y="245987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6337500">
            <a:off x="1078081" y="5186238"/>
            <a:ext cx="1470601" cy="2191952"/>
          </a:xfrm>
          <a:custGeom>
            <a:avLst/>
            <a:gdLst/>
            <a:ahLst/>
            <a:cxnLst/>
            <a:rect l="l" t="t" r="r" b="b"/>
            <a:pathLst>
              <a:path w="1470601" h="2191952">
                <a:moveTo>
                  <a:pt x="0" y="0"/>
                </a:moveTo>
                <a:lnTo>
                  <a:pt x="1470601" y="0"/>
                </a:lnTo>
                <a:lnTo>
                  <a:pt x="1470601" y="2191952"/>
                </a:lnTo>
                <a:lnTo>
                  <a:pt x="0" y="219195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4301030" y="4089202"/>
            <a:ext cx="9685940" cy="4671775"/>
            <a:chOff x="0" y="0"/>
            <a:chExt cx="2551029" cy="12304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551029" cy="1230426"/>
            </a:xfrm>
            <a:custGeom>
              <a:avLst/>
              <a:gdLst/>
              <a:ahLst/>
              <a:cxnLst/>
              <a:rect l="l" t="t" r="r" b="b"/>
              <a:pathLst>
                <a:path w="2551029" h="1230426">
                  <a:moveTo>
                    <a:pt x="9592" y="0"/>
                  </a:moveTo>
                  <a:lnTo>
                    <a:pt x="2541438" y="0"/>
                  </a:lnTo>
                  <a:cubicBezTo>
                    <a:pt x="2546735" y="0"/>
                    <a:pt x="2551029" y="4294"/>
                    <a:pt x="2551029" y="9592"/>
                  </a:cubicBezTo>
                  <a:lnTo>
                    <a:pt x="2551029" y="1220835"/>
                  </a:lnTo>
                  <a:cubicBezTo>
                    <a:pt x="2551029" y="1226132"/>
                    <a:pt x="2546735" y="1230426"/>
                    <a:pt x="2541438" y="1230426"/>
                  </a:cubicBezTo>
                  <a:lnTo>
                    <a:pt x="9592" y="1230426"/>
                  </a:lnTo>
                  <a:cubicBezTo>
                    <a:pt x="4294" y="1230426"/>
                    <a:pt x="0" y="1226132"/>
                    <a:pt x="0" y="1220835"/>
                  </a:cubicBezTo>
                  <a:lnTo>
                    <a:pt x="0" y="9592"/>
                  </a:lnTo>
                  <a:cubicBezTo>
                    <a:pt x="0" y="4294"/>
                    <a:pt x="4294" y="0"/>
                    <a:pt x="9592" y="0"/>
                  </a:cubicBezTo>
                  <a:close/>
                </a:path>
              </a:pathLst>
            </a:custGeom>
            <a:solidFill>
              <a:srgbClr val="A5DAF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2551029" cy="12875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760"/>
                </a:lnSpc>
              </a:pPr>
              <a:endParaRPr/>
            </a:p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· Being overweight or physically inactive before or during pregnancy increases the risk.</a:t>
              </a:r>
            </a:p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· A history of unhealthy eating patterns may also contribute to the development of gestational diabetes.</a:t>
              </a:r>
            </a:p>
            <a:p>
              <a:pPr algn="ctr">
                <a:lnSpc>
                  <a:spcPts val="4760"/>
                </a:lnSpc>
              </a:pPr>
              <a:endParaRPr lang="en-US" sz="3400">
                <a:solidFill>
                  <a:srgbClr val="5C3224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3159621" y="2419986"/>
            <a:ext cx="1196875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Gestational Diabetes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D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012735">
            <a:off x="8331452" y="-10675299"/>
            <a:ext cx="13483298" cy="14598059"/>
          </a:xfrm>
          <a:custGeom>
            <a:avLst/>
            <a:gdLst/>
            <a:ahLst/>
            <a:cxnLst/>
            <a:rect l="l" t="t" r="r" b="b"/>
            <a:pathLst>
              <a:path w="13483298" h="14598059">
                <a:moveTo>
                  <a:pt x="0" y="0"/>
                </a:moveTo>
                <a:lnTo>
                  <a:pt x="13483299" y="0"/>
                </a:lnTo>
                <a:lnTo>
                  <a:pt x="13483299" y="14598059"/>
                </a:lnTo>
                <a:lnTo>
                  <a:pt x="0" y="145980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8100000">
            <a:off x="-3762117" y="5970932"/>
            <a:ext cx="13483298" cy="14598059"/>
          </a:xfrm>
          <a:custGeom>
            <a:avLst/>
            <a:gdLst/>
            <a:ahLst/>
            <a:cxnLst/>
            <a:rect l="l" t="t" r="r" b="b"/>
            <a:pathLst>
              <a:path w="13483298" h="14598059">
                <a:moveTo>
                  <a:pt x="0" y="0"/>
                </a:moveTo>
                <a:lnTo>
                  <a:pt x="13483298" y="0"/>
                </a:lnTo>
                <a:lnTo>
                  <a:pt x="13483298" y="14598059"/>
                </a:lnTo>
                <a:lnTo>
                  <a:pt x="0" y="145980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-293006" y="5143500"/>
            <a:ext cx="3770709" cy="5457606"/>
          </a:xfrm>
          <a:custGeom>
            <a:avLst/>
            <a:gdLst/>
            <a:ahLst/>
            <a:cxnLst/>
            <a:rect l="l" t="t" r="r" b="b"/>
            <a:pathLst>
              <a:path w="3770709" h="5457606">
                <a:moveTo>
                  <a:pt x="0" y="0"/>
                </a:moveTo>
                <a:lnTo>
                  <a:pt x="3770710" y="0"/>
                </a:lnTo>
                <a:lnTo>
                  <a:pt x="3770710" y="5457606"/>
                </a:lnTo>
                <a:lnTo>
                  <a:pt x="0" y="545760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5607191" y="613436"/>
            <a:ext cx="2847805" cy="8287263"/>
          </a:xfrm>
          <a:custGeom>
            <a:avLst/>
            <a:gdLst/>
            <a:ahLst/>
            <a:cxnLst/>
            <a:rect l="l" t="t" r="r" b="b"/>
            <a:pathLst>
              <a:path w="2847805" h="8287263">
                <a:moveTo>
                  <a:pt x="0" y="0"/>
                </a:moveTo>
                <a:lnTo>
                  <a:pt x="2847805" y="0"/>
                </a:lnTo>
                <a:lnTo>
                  <a:pt x="2847805" y="8287263"/>
                </a:lnTo>
                <a:lnTo>
                  <a:pt x="0" y="828726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4119535" y="2627119"/>
            <a:ext cx="4012122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2D799C"/>
                </a:solidFill>
                <a:latin typeface="Nunito Bold"/>
                <a:ea typeface="Nunito Bold"/>
                <a:cs typeface="Nunito Bold"/>
                <a:sym typeface="Nunito Bold"/>
              </a:rPr>
              <a:t>Type</a:t>
            </a:r>
          </a:p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2D799C"/>
                </a:solidFill>
                <a:latin typeface="Nunito Bold"/>
                <a:ea typeface="Nunito Bold"/>
                <a:cs typeface="Nunito Bold"/>
                <a:sym typeface="Nunito Bold"/>
              </a:rPr>
              <a:t>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48096" y="2627119"/>
            <a:ext cx="4012122" cy="127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2D799C"/>
                </a:solidFill>
                <a:latin typeface="Nunito Bold"/>
                <a:ea typeface="Nunito Bold"/>
                <a:cs typeface="Nunito Bold"/>
                <a:sym typeface="Nunito Bold"/>
              </a:rPr>
              <a:t>Type</a:t>
            </a:r>
          </a:p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2D799C"/>
                </a:solidFill>
                <a:latin typeface="Nunito Bold"/>
                <a:ea typeface="Nunito Bold"/>
                <a:cs typeface="Nunito Bold"/>
                <a:sym typeface="Nunito Bold"/>
              </a:rPr>
              <a:t>2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748096" y="4067482"/>
            <a:ext cx="4012122" cy="4833217"/>
            <a:chOff x="0" y="0"/>
            <a:chExt cx="1056691" cy="127294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56691" cy="1272946"/>
            </a:xfrm>
            <a:custGeom>
              <a:avLst/>
              <a:gdLst/>
              <a:ahLst/>
              <a:cxnLst/>
              <a:rect l="l" t="t" r="r" b="b"/>
              <a:pathLst>
                <a:path w="1056691" h="1272946">
                  <a:moveTo>
                    <a:pt x="23156" y="0"/>
                  </a:moveTo>
                  <a:lnTo>
                    <a:pt x="1033535" y="0"/>
                  </a:lnTo>
                  <a:cubicBezTo>
                    <a:pt x="1046324" y="0"/>
                    <a:pt x="1056691" y="10367"/>
                    <a:pt x="1056691" y="23156"/>
                  </a:cubicBezTo>
                  <a:lnTo>
                    <a:pt x="1056691" y="1249790"/>
                  </a:lnTo>
                  <a:cubicBezTo>
                    <a:pt x="1056691" y="1262579"/>
                    <a:pt x="1046324" y="1272946"/>
                    <a:pt x="1033535" y="1272946"/>
                  </a:cubicBezTo>
                  <a:lnTo>
                    <a:pt x="23156" y="1272946"/>
                  </a:lnTo>
                  <a:cubicBezTo>
                    <a:pt x="10367" y="1272946"/>
                    <a:pt x="0" y="1262579"/>
                    <a:pt x="0" y="1249790"/>
                  </a:cubicBezTo>
                  <a:lnTo>
                    <a:pt x="0" y="23156"/>
                  </a:lnTo>
                  <a:cubicBezTo>
                    <a:pt x="0" y="10367"/>
                    <a:pt x="10367" y="0"/>
                    <a:pt x="23156" y="0"/>
                  </a:cubicBezTo>
                  <a:close/>
                </a:path>
              </a:pathLst>
            </a:custGeom>
            <a:solidFill>
              <a:srgbClr val="A5DAF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1056691" cy="1330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Obesity</a:t>
              </a:r>
            </a:p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Physical Inactivity</a:t>
              </a:r>
            </a:p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Unhealthy Diet</a:t>
              </a:r>
            </a:p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Smoking</a:t>
              </a:r>
            </a:p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Alcohol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119535" y="4067482"/>
            <a:ext cx="4012122" cy="4833217"/>
            <a:chOff x="0" y="0"/>
            <a:chExt cx="1056691" cy="127294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56691" cy="1272946"/>
            </a:xfrm>
            <a:custGeom>
              <a:avLst/>
              <a:gdLst/>
              <a:ahLst/>
              <a:cxnLst/>
              <a:rect l="l" t="t" r="r" b="b"/>
              <a:pathLst>
                <a:path w="1056691" h="1272946">
                  <a:moveTo>
                    <a:pt x="23156" y="0"/>
                  </a:moveTo>
                  <a:lnTo>
                    <a:pt x="1033535" y="0"/>
                  </a:lnTo>
                  <a:cubicBezTo>
                    <a:pt x="1046324" y="0"/>
                    <a:pt x="1056691" y="10367"/>
                    <a:pt x="1056691" y="23156"/>
                  </a:cubicBezTo>
                  <a:lnTo>
                    <a:pt x="1056691" y="1249790"/>
                  </a:lnTo>
                  <a:cubicBezTo>
                    <a:pt x="1056691" y="1262579"/>
                    <a:pt x="1046324" y="1272946"/>
                    <a:pt x="1033535" y="1272946"/>
                  </a:cubicBezTo>
                  <a:lnTo>
                    <a:pt x="23156" y="1272946"/>
                  </a:lnTo>
                  <a:cubicBezTo>
                    <a:pt x="10367" y="1272946"/>
                    <a:pt x="0" y="1262579"/>
                    <a:pt x="0" y="1249790"/>
                  </a:cubicBezTo>
                  <a:lnTo>
                    <a:pt x="0" y="23156"/>
                  </a:lnTo>
                  <a:cubicBezTo>
                    <a:pt x="0" y="10367"/>
                    <a:pt x="10367" y="0"/>
                    <a:pt x="23156" y="0"/>
                  </a:cubicBezTo>
                  <a:close/>
                </a:path>
              </a:pathLst>
            </a:custGeom>
            <a:solidFill>
              <a:srgbClr val="A5DAF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1056691" cy="1330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760"/>
                </a:lnSpc>
              </a:pPr>
              <a:r>
                <a:rPr lang="en-US" sz="3400">
                  <a:solidFill>
                    <a:srgbClr val="5C3224"/>
                  </a:solidFill>
                  <a:latin typeface="Nunito"/>
                  <a:ea typeface="Nunito"/>
                  <a:cs typeface="Nunito"/>
                  <a:sym typeface="Nunito"/>
                </a:rPr>
                <a:t>Genetic Condition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130489" y="1009650"/>
            <a:ext cx="11167028" cy="2211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54"/>
              </a:lnSpc>
            </a:pPr>
            <a:r>
              <a:rPr lang="en-US" sz="4683" b="1">
                <a:solidFill>
                  <a:srgbClr val="2D799C"/>
                </a:solidFill>
                <a:latin typeface="Nunito Bold Bold"/>
                <a:ea typeface="Nunito Bold Bold"/>
                <a:cs typeface="Nunito Bold Bold"/>
                <a:sym typeface="Nunito Bold Bold"/>
              </a:rPr>
              <a:t> RELATIONSHIP BETWEEN LIFESTYLE FACTORS AND DIABETES</a:t>
            </a:r>
          </a:p>
          <a:p>
            <a:pPr algn="ctr">
              <a:lnSpc>
                <a:spcPts val="5854"/>
              </a:lnSpc>
            </a:pPr>
            <a:endParaRPr lang="en-US" sz="4683" b="1">
              <a:solidFill>
                <a:srgbClr val="2D799C"/>
              </a:solidFill>
              <a:latin typeface="Nunito Bold Bold"/>
              <a:ea typeface="Nunito Bold Bold"/>
              <a:cs typeface="Nunito Bold Bold"/>
              <a:sym typeface="Nunito Bold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79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57327" y="1651559"/>
            <a:ext cx="11968709" cy="1577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50"/>
              </a:lnSpc>
            </a:pPr>
            <a:r>
              <a:rPr lang="en-US" sz="5000" b="1">
                <a:solidFill>
                  <a:srgbClr val="FFC9B3"/>
                </a:solidFill>
                <a:latin typeface="Nunito Bold Bold"/>
                <a:ea typeface="Nunito Bold Bold"/>
                <a:cs typeface="Nunito Bold Bold"/>
                <a:sym typeface="Nunito Bold Bold"/>
              </a:rPr>
              <a:t>SIGNIFICANCE OF DIABETES AS A GLOBAL PROBLEM</a:t>
            </a:r>
          </a:p>
        </p:txBody>
      </p:sp>
      <p:sp>
        <p:nvSpPr>
          <p:cNvPr id="3" name="Freeform 3"/>
          <p:cNvSpPr/>
          <p:nvPr/>
        </p:nvSpPr>
        <p:spPr>
          <a:xfrm rot="6737149" flipH="1" flipV="1">
            <a:off x="-7476913" y="-9145504"/>
            <a:ext cx="15744553" cy="13339931"/>
          </a:xfrm>
          <a:custGeom>
            <a:avLst/>
            <a:gdLst/>
            <a:ahLst/>
            <a:cxnLst/>
            <a:rect l="l" t="t" r="r" b="b"/>
            <a:pathLst>
              <a:path w="15744553" h="13339931">
                <a:moveTo>
                  <a:pt x="15744553" y="13339931"/>
                </a:moveTo>
                <a:lnTo>
                  <a:pt x="0" y="13339931"/>
                </a:lnTo>
                <a:lnTo>
                  <a:pt x="0" y="0"/>
                </a:lnTo>
                <a:lnTo>
                  <a:pt x="15744553" y="0"/>
                </a:lnTo>
                <a:lnTo>
                  <a:pt x="15744553" y="13339931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585351">
            <a:off x="-3415423" y="-5153869"/>
            <a:ext cx="8238809" cy="8919970"/>
          </a:xfrm>
          <a:custGeom>
            <a:avLst/>
            <a:gdLst/>
            <a:ahLst/>
            <a:cxnLst/>
            <a:rect l="l" t="t" r="r" b="b"/>
            <a:pathLst>
              <a:path w="8238809" h="8919970">
                <a:moveTo>
                  <a:pt x="0" y="0"/>
                </a:moveTo>
                <a:lnTo>
                  <a:pt x="8238808" y="0"/>
                </a:lnTo>
                <a:lnTo>
                  <a:pt x="8238808" y="8919970"/>
                </a:lnTo>
                <a:lnTo>
                  <a:pt x="0" y="89199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6590698">
            <a:off x="10415723" y="5944493"/>
            <a:ext cx="15744553" cy="13339931"/>
          </a:xfrm>
          <a:custGeom>
            <a:avLst/>
            <a:gdLst/>
            <a:ahLst/>
            <a:cxnLst/>
            <a:rect l="l" t="t" r="r" b="b"/>
            <a:pathLst>
              <a:path w="15744553" h="13339931">
                <a:moveTo>
                  <a:pt x="0" y="0"/>
                </a:moveTo>
                <a:lnTo>
                  <a:pt x="15744554" y="0"/>
                </a:lnTo>
                <a:lnTo>
                  <a:pt x="15744554" y="13339931"/>
                </a:lnTo>
                <a:lnTo>
                  <a:pt x="0" y="133399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6793149">
            <a:off x="13648912" y="6418903"/>
            <a:ext cx="7527211" cy="8149539"/>
          </a:xfrm>
          <a:custGeom>
            <a:avLst/>
            <a:gdLst/>
            <a:ahLst/>
            <a:cxnLst/>
            <a:rect l="l" t="t" r="r" b="b"/>
            <a:pathLst>
              <a:path w="7527211" h="8149539">
                <a:moveTo>
                  <a:pt x="0" y="0"/>
                </a:moveTo>
                <a:lnTo>
                  <a:pt x="7527211" y="0"/>
                </a:lnTo>
                <a:lnTo>
                  <a:pt x="7527211" y="8149540"/>
                </a:lnTo>
                <a:lnTo>
                  <a:pt x="0" y="81495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810220" y="3172384"/>
            <a:ext cx="14381063" cy="5651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43"/>
              </a:lnSpc>
            </a:pPr>
            <a:r>
              <a:rPr lang="en-US" sz="2673">
                <a:solidFill>
                  <a:srgbClr val="D2EDF9"/>
                </a:solidFill>
                <a:latin typeface="Canva Sans"/>
                <a:ea typeface="Canva Sans"/>
                <a:cs typeface="Canva Sans"/>
                <a:sym typeface="Canva Sans"/>
              </a:rPr>
              <a:t>Diabetes is a critical public health challenge with widespread implications for individuals, healthcare systems, and societies. Its significance lies in its global prevalence and potential for severe complications if left unmanaged.</a:t>
            </a:r>
          </a:p>
          <a:p>
            <a:pPr algn="just">
              <a:lnSpc>
                <a:spcPts val="3743"/>
              </a:lnSpc>
            </a:pPr>
            <a:r>
              <a:rPr lang="en-US" sz="2673">
                <a:solidFill>
                  <a:srgbClr val="D2EDF9"/>
                </a:solidFill>
                <a:latin typeface="Canva Sans"/>
                <a:ea typeface="Canva Sans"/>
                <a:cs typeface="Canva Sans"/>
                <a:sym typeface="Canva Sans"/>
              </a:rPr>
              <a:t>1. Rising Global Prevalence</a:t>
            </a:r>
          </a:p>
          <a:p>
            <a:pPr marL="577239" lvl="1" indent="-288620" algn="just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D2EDF9"/>
                </a:solidFill>
                <a:latin typeface="Canva Sans"/>
                <a:ea typeface="Canva Sans"/>
                <a:cs typeface="Canva Sans"/>
                <a:sym typeface="Canva Sans"/>
              </a:rPr>
              <a:t>Epidemic Scale: According to the International Diabetes Federation (IDF), over 500 million adults worldwide live with diabetes, a figure projected to rise to 783 million by 2045.</a:t>
            </a:r>
          </a:p>
          <a:p>
            <a:pPr marL="577239" lvl="1" indent="-288620" algn="just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D2EDF9"/>
                </a:solidFill>
                <a:latin typeface="Canva Sans"/>
                <a:ea typeface="Canva Sans"/>
                <a:cs typeface="Canva Sans"/>
                <a:sym typeface="Canva Sans"/>
              </a:rPr>
              <a:t>Undiagnosed Cases: Many individuals remain unaware of their condition, increasing the risk of complications and strain on healthcare systems.</a:t>
            </a:r>
          </a:p>
          <a:p>
            <a:pPr marL="577239" lvl="1" indent="-288620" algn="just">
              <a:lnSpc>
                <a:spcPts val="3743"/>
              </a:lnSpc>
              <a:buFont typeface="Arial"/>
              <a:buChar char="•"/>
            </a:pPr>
            <a:r>
              <a:rPr lang="en-US" sz="2673">
                <a:solidFill>
                  <a:srgbClr val="D2EDF9"/>
                </a:solidFill>
                <a:latin typeface="Canva Sans"/>
                <a:ea typeface="Canva Sans"/>
                <a:cs typeface="Canva Sans"/>
                <a:sym typeface="Canva Sans"/>
              </a:rPr>
              <a:t>Affecting All Age Groups: Type 2 diabetes, once predominantly seen in adults, is now increasingly diagnosed in children and adolescents due to rising obesity rates.</a:t>
            </a:r>
          </a:p>
          <a:p>
            <a:pPr algn="just">
              <a:lnSpc>
                <a:spcPts val="3743"/>
              </a:lnSpc>
            </a:pPr>
            <a:endParaRPr lang="en-US" sz="2673">
              <a:solidFill>
                <a:srgbClr val="D2EDF9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79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20145" y="1810395"/>
            <a:ext cx="11968709" cy="1577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50"/>
              </a:lnSpc>
            </a:pPr>
            <a:r>
              <a:rPr lang="en-US" sz="5000" b="1">
                <a:solidFill>
                  <a:srgbClr val="FFC9B3"/>
                </a:solidFill>
                <a:latin typeface="Nunito Bold Bold"/>
                <a:ea typeface="Nunito Bold Bold"/>
                <a:cs typeface="Nunito Bold Bold"/>
                <a:sym typeface="Nunito Bold Bold"/>
              </a:rPr>
              <a:t>SIGNIFICANCE OF DIABETES AS A GLOBAL PROBLEM</a:t>
            </a:r>
          </a:p>
        </p:txBody>
      </p:sp>
      <p:sp>
        <p:nvSpPr>
          <p:cNvPr id="3" name="Freeform 3"/>
          <p:cNvSpPr/>
          <p:nvPr/>
        </p:nvSpPr>
        <p:spPr>
          <a:xfrm rot="6737149" flipH="1" flipV="1">
            <a:off x="-7476913" y="-9145504"/>
            <a:ext cx="15744553" cy="13339931"/>
          </a:xfrm>
          <a:custGeom>
            <a:avLst/>
            <a:gdLst/>
            <a:ahLst/>
            <a:cxnLst/>
            <a:rect l="l" t="t" r="r" b="b"/>
            <a:pathLst>
              <a:path w="15744553" h="13339931">
                <a:moveTo>
                  <a:pt x="15744553" y="13339931"/>
                </a:moveTo>
                <a:lnTo>
                  <a:pt x="0" y="13339931"/>
                </a:lnTo>
                <a:lnTo>
                  <a:pt x="0" y="0"/>
                </a:lnTo>
                <a:lnTo>
                  <a:pt x="15744553" y="0"/>
                </a:lnTo>
                <a:lnTo>
                  <a:pt x="15744553" y="13339931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585351">
            <a:off x="-3415423" y="-5153869"/>
            <a:ext cx="8238809" cy="8919970"/>
          </a:xfrm>
          <a:custGeom>
            <a:avLst/>
            <a:gdLst/>
            <a:ahLst/>
            <a:cxnLst/>
            <a:rect l="l" t="t" r="r" b="b"/>
            <a:pathLst>
              <a:path w="8238809" h="8919970">
                <a:moveTo>
                  <a:pt x="0" y="0"/>
                </a:moveTo>
                <a:lnTo>
                  <a:pt x="8238808" y="0"/>
                </a:lnTo>
                <a:lnTo>
                  <a:pt x="8238808" y="8919970"/>
                </a:lnTo>
                <a:lnTo>
                  <a:pt x="0" y="89199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6590698">
            <a:off x="10415723" y="5944493"/>
            <a:ext cx="15744553" cy="13339931"/>
          </a:xfrm>
          <a:custGeom>
            <a:avLst/>
            <a:gdLst/>
            <a:ahLst/>
            <a:cxnLst/>
            <a:rect l="l" t="t" r="r" b="b"/>
            <a:pathLst>
              <a:path w="15744553" h="13339931">
                <a:moveTo>
                  <a:pt x="0" y="0"/>
                </a:moveTo>
                <a:lnTo>
                  <a:pt x="15744554" y="0"/>
                </a:lnTo>
                <a:lnTo>
                  <a:pt x="15744554" y="13339931"/>
                </a:lnTo>
                <a:lnTo>
                  <a:pt x="0" y="133399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6793149">
            <a:off x="13648912" y="6418903"/>
            <a:ext cx="7527211" cy="8149539"/>
          </a:xfrm>
          <a:custGeom>
            <a:avLst/>
            <a:gdLst/>
            <a:ahLst/>
            <a:cxnLst/>
            <a:rect l="l" t="t" r="r" b="b"/>
            <a:pathLst>
              <a:path w="7527211" h="8149539">
                <a:moveTo>
                  <a:pt x="0" y="0"/>
                </a:moveTo>
                <a:lnTo>
                  <a:pt x="7527211" y="0"/>
                </a:lnTo>
                <a:lnTo>
                  <a:pt x="7527211" y="8149540"/>
                </a:lnTo>
                <a:lnTo>
                  <a:pt x="0" y="81495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3899942" y="4131226"/>
            <a:ext cx="10209114" cy="4843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496"/>
              </a:lnSpc>
            </a:pPr>
            <a:r>
              <a:rPr lang="en-US" sz="3925" b="1">
                <a:solidFill>
                  <a:srgbClr val="A5DAF3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2.Impact on Health </a:t>
            </a:r>
          </a:p>
          <a:p>
            <a:pPr algn="just">
              <a:lnSpc>
                <a:spcPts val="5496"/>
              </a:lnSpc>
            </a:pPr>
            <a:r>
              <a:rPr lang="en-US" sz="3925">
                <a:solidFill>
                  <a:srgbClr val="A5DAF3"/>
                </a:solidFill>
                <a:latin typeface="Canva Sans"/>
                <a:ea typeface="Canva Sans"/>
                <a:cs typeface="Canva Sans"/>
                <a:sym typeface="Canva Sans"/>
              </a:rPr>
              <a:t>Diabetes significantly increases the risk of:</a:t>
            </a:r>
          </a:p>
          <a:p>
            <a:pPr marL="847580" lvl="1" indent="-423790" algn="just">
              <a:lnSpc>
                <a:spcPts val="5496"/>
              </a:lnSpc>
              <a:buFont typeface="Arial"/>
              <a:buChar char="•"/>
            </a:pPr>
            <a:r>
              <a:rPr lang="en-US" sz="3925">
                <a:solidFill>
                  <a:srgbClr val="A5DAF3"/>
                </a:solidFill>
                <a:latin typeface="Canva Sans"/>
                <a:ea typeface="Canva Sans"/>
                <a:cs typeface="Canva Sans"/>
                <a:sym typeface="Canva Sans"/>
              </a:rPr>
              <a:t>Cardiovascular Diseases</a:t>
            </a:r>
          </a:p>
          <a:p>
            <a:pPr marL="847580" lvl="1" indent="-423790" algn="just">
              <a:lnSpc>
                <a:spcPts val="5496"/>
              </a:lnSpc>
              <a:buFont typeface="Arial"/>
              <a:buChar char="•"/>
            </a:pPr>
            <a:r>
              <a:rPr lang="en-US" sz="3925">
                <a:solidFill>
                  <a:srgbClr val="A5DAF3"/>
                </a:solidFill>
                <a:latin typeface="Canva Sans"/>
                <a:ea typeface="Canva Sans"/>
                <a:cs typeface="Canva Sans"/>
                <a:sym typeface="Canva Sans"/>
              </a:rPr>
              <a:t>Kidney Failure</a:t>
            </a:r>
          </a:p>
          <a:p>
            <a:pPr marL="847580" lvl="1" indent="-423790" algn="just">
              <a:lnSpc>
                <a:spcPts val="5496"/>
              </a:lnSpc>
              <a:buFont typeface="Arial"/>
              <a:buChar char="•"/>
            </a:pPr>
            <a:r>
              <a:rPr lang="en-US" sz="3925">
                <a:solidFill>
                  <a:srgbClr val="A5DAF3"/>
                </a:solidFill>
                <a:latin typeface="Canva Sans"/>
                <a:ea typeface="Canva Sans"/>
                <a:cs typeface="Canva Sans"/>
                <a:sym typeface="Canva Sans"/>
              </a:rPr>
              <a:t>Blindness</a:t>
            </a:r>
          </a:p>
          <a:p>
            <a:pPr marL="847580" lvl="1" indent="-423790" algn="just">
              <a:lnSpc>
                <a:spcPts val="5496"/>
              </a:lnSpc>
              <a:buFont typeface="Arial"/>
              <a:buChar char="•"/>
            </a:pPr>
            <a:r>
              <a:rPr lang="en-US" sz="3925">
                <a:solidFill>
                  <a:srgbClr val="A5DAF3"/>
                </a:solidFill>
                <a:latin typeface="Canva Sans"/>
                <a:ea typeface="Canva Sans"/>
                <a:cs typeface="Canva Sans"/>
                <a:sym typeface="Canva Sans"/>
              </a:rPr>
              <a:t>Amputations</a:t>
            </a:r>
          </a:p>
          <a:p>
            <a:pPr algn="just">
              <a:lnSpc>
                <a:spcPts val="5496"/>
              </a:lnSpc>
            </a:pPr>
            <a:endParaRPr lang="en-US" sz="3925">
              <a:solidFill>
                <a:srgbClr val="A5DAF3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702</Words>
  <Application>Microsoft Macintosh PowerPoint</Application>
  <PresentationFormat>Custom</PresentationFormat>
  <Paragraphs>106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Nunito</vt:lpstr>
      <vt:lpstr>Calibri</vt:lpstr>
      <vt:lpstr>Arial</vt:lpstr>
      <vt:lpstr>Canva Sans Bold</vt:lpstr>
      <vt:lpstr>Canva Sans</vt:lpstr>
      <vt:lpstr>Nunito Bold</vt:lpstr>
      <vt:lpstr>Nunito Bold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 1 Diabetes: ·Lifestyle Factors Type 2 Diabetes: Lifestyle Factors Obesity Physical Inactivity Unhealthy Diet Smoking and Alcohol</dc:title>
  <cp:lastModifiedBy>Mukesh Rajmohan</cp:lastModifiedBy>
  <cp:revision>3</cp:revision>
  <dcterms:created xsi:type="dcterms:W3CDTF">2006-08-16T00:00:00Z</dcterms:created>
  <dcterms:modified xsi:type="dcterms:W3CDTF">2024-12-11T04:03:19Z</dcterms:modified>
  <dc:identifier>DAGYNNPG6CI</dc:identifier>
</cp:coreProperties>
</file>

<file path=docProps/thumbnail.jpeg>
</file>